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2"/>
  </p:notesMasterIdLst>
  <p:sldIdLst>
    <p:sldId id="256" r:id="rId2"/>
    <p:sldId id="257" r:id="rId3"/>
    <p:sldId id="262" r:id="rId4"/>
    <p:sldId id="314" r:id="rId5"/>
    <p:sldId id="264" r:id="rId6"/>
    <p:sldId id="261" r:id="rId7"/>
    <p:sldId id="335" r:id="rId8"/>
    <p:sldId id="337" r:id="rId9"/>
    <p:sldId id="305" r:id="rId10"/>
    <p:sldId id="306" r:id="rId11"/>
    <p:sldId id="348" r:id="rId12"/>
    <p:sldId id="307" r:id="rId13"/>
    <p:sldId id="308" r:id="rId14"/>
    <p:sldId id="349" r:id="rId15"/>
    <p:sldId id="309" r:id="rId16"/>
    <p:sldId id="310" r:id="rId17"/>
    <p:sldId id="338" r:id="rId18"/>
    <p:sldId id="339" r:id="rId19"/>
    <p:sldId id="340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49" r:id="rId45"/>
    <p:sldId id="450" r:id="rId46"/>
    <p:sldId id="451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70" r:id="rId66"/>
    <p:sldId id="471" r:id="rId67"/>
    <p:sldId id="472" r:id="rId68"/>
    <p:sldId id="473" r:id="rId69"/>
    <p:sldId id="474" r:id="rId70"/>
    <p:sldId id="475" r:id="rId71"/>
    <p:sldId id="476" r:id="rId72"/>
    <p:sldId id="477" r:id="rId73"/>
    <p:sldId id="478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6" r:id="rId101"/>
    <p:sldId id="377" r:id="rId102"/>
    <p:sldId id="378" r:id="rId103"/>
    <p:sldId id="379" r:id="rId104"/>
    <p:sldId id="380" r:id="rId105"/>
    <p:sldId id="381" r:id="rId106"/>
    <p:sldId id="382" r:id="rId107"/>
    <p:sldId id="383" r:id="rId108"/>
    <p:sldId id="384" r:id="rId109"/>
    <p:sldId id="385" r:id="rId110"/>
    <p:sldId id="386" r:id="rId111"/>
    <p:sldId id="387" r:id="rId112"/>
    <p:sldId id="388" r:id="rId113"/>
    <p:sldId id="389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8" r:id="rId133"/>
    <p:sldId id="409" r:id="rId134"/>
    <p:sldId id="410" r:id="rId135"/>
    <p:sldId id="411" r:id="rId136"/>
    <p:sldId id="412" r:id="rId137"/>
    <p:sldId id="413" r:id="rId138"/>
    <p:sldId id="414" r:id="rId139"/>
    <p:sldId id="415" r:id="rId140"/>
    <p:sldId id="416" r:id="rId141"/>
    <p:sldId id="417" r:id="rId142"/>
    <p:sldId id="418" r:id="rId143"/>
    <p:sldId id="419" r:id="rId144"/>
    <p:sldId id="420" r:id="rId145"/>
    <p:sldId id="421" r:id="rId146"/>
    <p:sldId id="422" r:id="rId147"/>
    <p:sldId id="423" r:id="rId148"/>
    <p:sldId id="424" r:id="rId149"/>
    <p:sldId id="296" r:id="rId150"/>
    <p:sldId id="301" r:id="rId151"/>
    <p:sldId id="297" r:id="rId152"/>
    <p:sldId id="311" r:id="rId153"/>
    <p:sldId id="312" r:id="rId154"/>
    <p:sldId id="299" r:id="rId155"/>
    <p:sldId id="300" r:id="rId156"/>
    <p:sldId id="302" r:id="rId157"/>
    <p:sldId id="303" r:id="rId158"/>
    <p:sldId id="313" r:id="rId159"/>
    <p:sldId id="304" r:id="rId160"/>
    <p:sldId id="315" r:id="rId161"/>
    <p:sldId id="323" r:id="rId162"/>
    <p:sldId id="317" r:id="rId163"/>
    <p:sldId id="324" r:id="rId164"/>
    <p:sldId id="318" r:id="rId165"/>
    <p:sldId id="325" r:id="rId166"/>
    <p:sldId id="334" r:id="rId167"/>
    <p:sldId id="326" r:id="rId168"/>
    <p:sldId id="327" r:id="rId169"/>
    <p:sldId id="328" r:id="rId170"/>
    <p:sldId id="263" r:id="rId171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73"/>
      <p:bold r:id="rId174"/>
    </p:embeddedFont>
    <p:embeddedFont>
      <p:font typeface="함초롬돋움" panose="02030504000101010101" pitchFamily="18" charset="-127"/>
      <p:regular r:id="rId175"/>
      <p:bold r:id="rId176"/>
    </p:embeddedFont>
    <p:embeddedFont>
      <p:font typeface="KT&amp;G 상상본문 M" panose="020B0600000101010101" charset="-127"/>
      <p:regular r:id="rId177"/>
    </p:embeddedFont>
    <p:embeddedFont>
      <p:font typeface="나눔스퀘어라운드 ExtraBold" panose="020B0600000101010101" charset="-127"/>
      <p:bold r:id="rId178"/>
    </p:embeddedFont>
    <p:embeddedFont>
      <p:font typeface="KT&amp;G 상상제목 B" panose="020B0600000101010101" charset="-127"/>
      <p:regular r:id="rId179"/>
    </p:embeddedFont>
    <p:embeddedFont>
      <p:font typeface="HY동녘M" panose="02030600000101010101" pitchFamily="18" charset="-127"/>
      <p:regular r:id="rId180"/>
    </p:embeddedFont>
    <p:embeddedFont>
      <p:font typeface="HY동녘B" panose="02030600000101010101" pitchFamily="18" charset="-127"/>
      <p:regular r:id="rId1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8C4"/>
    <a:srgbClr val="CEC091"/>
    <a:srgbClr val="E5D5AB"/>
    <a:srgbClr val="3B5961"/>
    <a:srgbClr val="333A3D"/>
    <a:srgbClr val="76756C"/>
    <a:srgbClr val="625C4D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>
      <p:cViewPr varScale="1">
        <p:scale>
          <a:sx n="144" d="100"/>
          <a:sy n="144" d="100"/>
        </p:scale>
        <p:origin x="6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2.fntdata"/><Relationship Id="rId179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8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77006-B179-4EE2-AD0F-ACF8EAA93D0D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1F66-AD49-4D4E-AD90-781357CDE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6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86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8137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0426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9524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956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1441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9963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2817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219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238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969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23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40421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3296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4386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445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0788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770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2513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785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6517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5300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61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39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2347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42552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3221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4934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52299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4663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3167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28456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3221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569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53739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8490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657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295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6545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6718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7618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522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29074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5970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90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810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7941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1164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1428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6145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30453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2022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67073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2231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65956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4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9419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8117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02322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7641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9036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1109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28050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06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177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710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5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7858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0520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81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4476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343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7478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12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30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81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53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86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03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98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99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04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5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356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24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29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2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44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70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19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717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10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54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35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82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468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203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15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7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511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33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63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762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752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9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629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1092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413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99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44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211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1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987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4842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509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643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601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065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599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66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141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184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6402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40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619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2847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6610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5066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329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228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95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171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105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5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2036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568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587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9815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86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0156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94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12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624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99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752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719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9203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1860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7182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715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725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910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86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957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582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18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7659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3768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16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429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36848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964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899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95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38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0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5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8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7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5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4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9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5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8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3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3.png"/><Relationship Id="rId4" Type="http://schemas.openxmlformats.org/officeDocument/2006/relationships/image" Target="../media/image2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4.png"/><Relationship Id="rId4" Type="http://schemas.openxmlformats.org/officeDocument/2006/relationships/image" Target="../media/image2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7.png"/><Relationship Id="rId4" Type="http://schemas.openxmlformats.org/officeDocument/2006/relationships/image" Target="../media/image2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8.png"/><Relationship Id="rId4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2.png"/><Relationship Id="rId4" Type="http://schemas.openxmlformats.org/officeDocument/2006/relationships/image" Target="../media/image2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3.png"/><Relationship Id="rId4" Type="http://schemas.openxmlformats.org/officeDocument/2006/relationships/image" Target="../media/image2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4.png"/><Relationship Id="rId4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5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8.png"/><Relationship Id="rId4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9.png"/><Relationship Id="rId4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1.png"/><Relationship Id="rId4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2.png"/><Relationship Id="rId4" Type="http://schemas.openxmlformats.org/officeDocument/2006/relationships/image" Target="../media/image2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3.png"/><Relationship Id="rId4" Type="http://schemas.openxmlformats.org/officeDocument/2006/relationships/image" Target="../media/image22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7.PNG"/><Relationship Id="rId4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0.PNG"/><Relationship Id="rId4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9.PNG"/><Relationship Id="rId5" Type="http://schemas.openxmlformats.org/officeDocument/2006/relationships/image" Target="../media/image3.jpeg"/><Relationship Id="rId4" Type="http://schemas.openxmlformats.org/officeDocument/2006/relationships/image" Target="../media/image26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3.png"/><Relationship Id="rId4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3.jpeg"/><Relationship Id="rId4" Type="http://schemas.openxmlformats.org/officeDocument/2006/relationships/image" Target="../media/image30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5.png"/><Relationship Id="rId4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30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1.png"/><Relationship Id="rId4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0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77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57.PNG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55.PNG"/><Relationship Id="rId4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1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3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77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76852" y="771550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분석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51820" y="1294770"/>
            <a:ext cx="3846912" cy="412884"/>
          </a:xfrm>
          <a:prstGeom prst="rect">
            <a:avLst/>
          </a:prstGeom>
          <a:solidFill>
            <a:srgbClr val="E5D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5TS ( 5tea spoon ) </a:t>
            </a:r>
            <a:endParaRPr lang="ko-KR" altLang="en-US" sz="2000" spc="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115616" y="4227934"/>
            <a:ext cx="7412147" cy="97541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SzPct val="80000"/>
              <a:buFont typeface="Wingdings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조원 </a:t>
            </a:r>
            <a:r>
              <a:rPr lang="en-US" altLang="ko-KR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:</a:t>
            </a:r>
            <a:r>
              <a:rPr lang="ko-KR" altLang="en-US" sz="15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고예린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김승환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김태훈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김선종</a:t>
            </a:r>
            <a:endParaRPr lang="ko-KR" altLang="en-US"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28465"/>
            <a:ext cx="4203174" cy="23746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1920" y="3741484"/>
            <a:ext cx="16417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빅데이터 자바 개발자</a:t>
            </a:r>
            <a:endParaRPr lang="ko-KR" altLang="en-US" sz="15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98233" y="4095910"/>
            <a:ext cx="3846912" cy="81706"/>
          </a:xfrm>
          <a:prstGeom prst="rect">
            <a:avLst/>
          </a:prstGeom>
          <a:solidFill>
            <a:srgbClr val="E5D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000" spc="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5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6601" r="12987" b="5201"/>
          <a:stretch/>
        </p:blipFill>
        <p:spPr>
          <a:xfrm>
            <a:off x="0" y="1065951"/>
            <a:ext cx="4752528" cy="34804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401" r="13776" b="3800"/>
          <a:stretch/>
        </p:blipFill>
        <p:spPr>
          <a:xfrm>
            <a:off x="4463480" y="1065951"/>
            <a:ext cx="4680520" cy="34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12246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dirty="0" smtClean="0"/>
              <a:t>) MySQL </a:t>
            </a:r>
            <a:r>
              <a:rPr lang="ko-KR" altLang="en-US" b="1" dirty="0" smtClean="0"/>
              <a:t>테이블 생성 및 랭킹 결과 입력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36797"/>
            <a:ext cx="7776864" cy="33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6601" r="12987" b="5201"/>
          <a:stretch/>
        </p:blipFill>
        <p:spPr>
          <a:xfrm>
            <a:off x="323528" y="1491630"/>
            <a:ext cx="4032448" cy="34563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91630"/>
            <a:ext cx="4248472" cy="5840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27734"/>
            <a:ext cx="4248472" cy="2520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메인 화면 사이트 리스트 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72245" y="1139534"/>
            <a:ext cx="431803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JSP</a:t>
            </a:r>
            <a:endParaRPr lang="ko-KR" altLang="en-US" sz="11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65068" y="2121997"/>
            <a:ext cx="1591108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Controller </a:t>
            </a:r>
            <a:r>
              <a:rPr lang="en-US" altLang="ko-KR" sz="1100" b="1" smtClean="0"/>
              <a:t>– VO 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  </a:t>
            </a:r>
            <a:endParaRPr lang="ko-KR" altLang="en-US" sz="1100" b="1" dirty="0"/>
          </a:p>
        </p:txBody>
      </p:sp>
      <p:sp>
        <p:nvSpPr>
          <p:cNvPr id="13" name="직사각형 12"/>
          <p:cNvSpPr/>
          <p:nvPr/>
        </p:nvSpPr>
        <p:spPr>
          <a:xfrm>
            <a:off x="400125" y="1491630"/>
            <a:ext cx="3879253" cy="858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6601" r="12987" b="5201"/>
          <a:stretch/>
        </p:blipFill>
        <p:spPr>
          <a:xfrm>
            <a:off x="323528" y="1491630"/>
            <a:ext cx="4032448" cy="3456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메인 화면 사이트 리스트 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72245" y="1139534"/>
            <a:ext cx="1799955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Controller – </a:t>
            </a:r>
            <a:r>
              <a:rPr lang="ko-KR" altLang="en-US" sz="1100" b="1" dirty="0" smtClean="0"/>
              <a:t>이미지 생성</a:t>
            </a:r>
            <a:endParaRPr lang="ko-KR" altLang="en-US" sz="1100" b="1" dirty="0"/>
          </a:p>
        </p:txBody>
      </p:sp>
      <p:sp>
        <p:nvSpPr>
          <p:cNvPr id="13" name="직사각형 12"/>
          <p:cNvSpPr/>
          <p:nvPr/>
        </p:nvSpPr>
        <p:spPr>
          <a:xfrm>
            <a:off x="400125" y="1491630"/>
            <a:ext cx="3879253" cy="858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44" y="1491630"/>
            <a:ext cx="4248227" cy="18958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44" y="3795886"/>
            <a:ext cx="4248227" cy="115212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572245" y="3485068"/>
            <a:ext cx="719835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Mapper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7596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6601" r="12987" b="5201"/>
          <a:stretch/>
        </p:blipFill>
        <p:spPr>
          <a:xfrm>
            <a:off x="323528" y="1491630"/>
            <a:ext cx="4032448" cy="3456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메인 화면 사이트 리스트 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72245" y="1139534"/>
            <a:ext cx="431803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VO</a:t>
            </a:r>
            <a:endParaRPr lang="ko-KR" altLang="en-US" sz="1100" b="1" dirty="0"/>
          </a:p>
        </p:txBody>
      </p:sp>
      <p:sp>
        <p:nvSpPr>
          <p:cNvPr id="13" name="직사각형 12"/>
          <p:cNvSpPr/>
          <p:nvPr/>
        </p:nvSpPr>
        <p:spPr>
          <a:xfrm>
            <a:off x="400125" y="1491630"/>
            <a:ext cx="3879253" cy="858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45" y="1459178"/>
            <a:ext cx="1584150" cy="3445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449171"/>
            <a:ext cx="2667274" cy="22026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35" y="4083918"/>
            <a:ext cx="2683623" cy="82119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225398" y="3738205"/>
            <a:ext cx="1240485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DAO Implement</a:t>
            </a:r>
            <a:endParaRPr lang="ko-KR" altLang="en-US" sz="11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55975" y="1143146"/>
            <a:ext cx="476265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DAO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702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</a:t>
            </a:r>
            <a:r>
              <a:rPr lang="ko-KR" altLang="en-US" b="1" dirty="0" smtClean="0"/>
              <a:t>가구 랭킹 리스트 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9992" y="1134816"/>
            <a:ext cx="1656184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JSP – </a:t>
            </a:r>
            <a:r>
              <a:rPr lang="ko-KR" altLang="en-US" sz="1100" b="1" dirty="0" smtClean="0"/>
              <a:t>사이트 정보 출력</a:t>
            </a:r>
            <a:endParaRPr lang="ko-KR" altLang="en-US" sz="11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0800" r="26375" b="3801"/>
          <a:stretch/>
        </p:blipFill>
        <p:spPr>
          <a:xfrm>
            <a:off x="330211" y="1469429"/>
            <a:ext cx="3949168" cy="343568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195736" y="2211710"/>
            <a:ext cx="1999934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ko-KR" altLang="en-US" sz="1100" b="1" dirty="0" smtClean="0"/>
              <a:t>각 사이트 별 데이터 분석 결과로 나온 상위 </a:t>
            </a:r>
            <a:r>
              <a:rPr lang="en-US" altLang="ko-KR" sz="1100" b="1" dirty="0" smtClean="0"/>
              <a:t>Rank 5</a:t>
            </a:r>
            <a:r>
              <a:rPr lang="ko-KR" altLang="en-US" sz="1100" b="1" dirty="0" smtClean="0"/>
              <a:t>개 가구를 출력함</a:t>
            </a:r>
            <a:endParaRPr lang="ko-KR" altLang="en-US" sz="1100" b="1" dirty="0"/>
          </a:p>
        </p:txBody>
      </p:sp>
      <p:sp>
        <p:nvSpPr>
          <p:cNvPr id="22" name="직사각형 21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2920"/>
            <a:ext cx="4176032" cy="34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</a:t>
            </a:r>
            <a:r>
              <a:rPr lang="ko-KR" altLang="en-US" b="1" dirty="0" smtClean="0"/>
              <a:t>가구 랭킹 리스트 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9992" y="1134816"/>
            <a:ext cx="1368152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JSP – </a:t>
            </a:r>
            <a:r>
              <a:rPr lang="ko-KR" altLang="en-US" sz="1100" b="1" dirty="0" smtClean="0"/>
              <a:t>가구 출력</a:t>
            </a:r>
            <a:endParaRPr lang="ko-KR" altLang="en-US" sz="11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0800" r="26375" b="3801"/>
          <a:stretch/>
        </p:blipFill>
        <p:spPr>
          <a:xfrm>
            <a:off x="330211" y="1469429"/>
            <a:ext cx="3949168" cy="343568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195736" y="2211710"/>
            <a:ext cx="1999934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ko-KR" altLang="en-US" sz="1100" b="1" dirty="0" smtClean="0"/>
              <a:t>각 사이트 별 데이터 분석 결과로 나온 상위 </a:t>
            </a:r>
            <a:r>
              <a:rPr lang="en-US" altLang="ko-KR" sz="1100" b="1" dirty="0" smtClean="0"/>
              <a:t>Rank 5</a:t>
            </a:r>
            <a:r>
              <a:rPr lang="ko-KR" altLang="en-US" sz="1100" b="1" dirty="0" smtClean="0"/>
              <a:t>개 가구를 출력함</a:t>
            </a:r>
            <a:endParaRPr lang="ko-KR" altLang="en-US" sz="1100" b="1" dirty="0"/>
          </a:p>
        </p:txBody>
      </p:sp>
      <p:sp>
        <p:nvSpPr>
          <p:cNvPr id="22" name="직사각형 21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9170"/>
            <a:ext cx="4248472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</a:t>
            </a:r>
            <a:r>
              <a:rPr lang="ko-KR" altLang="en-US" b="1" dirty="0" smtClean="0"/>
              <a:t>가구 랭킹 리스트 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9992" y="1134816"/>
            <a:ext cx="864096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Mapper</a:t>
            </a:r>
            <a:endParaRPr lang="ko-KR" altLang="en-US" sz="11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0800" r="26375" b="3801"/>
          <a:stretch/>
        </p:blipFill>
        <p:spPr>
          <a:xfrm>
            <a:off x="330211" y="1469429"/>
            <a:ext cx="3949168" cy="343568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195736" y="2211710"/>
            <a:ext cx="1999934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ko-KR" altLang="en-US" sz="1100" b="1" dirty="0" smtClean="0"/>
              <a:t>각 사이트 별 데이터 분석 결과로 나온 상위 </a:t>
            </a:r>
            <a:r>
              <a:rPr lang="en-US" altLang="ko-KR" sz="1100" b="1" dirty="0" smtClean="0"/>
              <a:t>Rank 5</a:t>
            </a:r>
            <a:r>
              <a:rPr lang="ko-KR" altLang="en-US" sz="1100" b="1" dirty="0" smtClean="0"/>
              <a:t>개 가구를 출력함</a:t>
            </a:r>
            <a:endParaRPr lang="ko-KR" altLang="en-US" sz="1100" b="1" dirty="0"/>
          </a:p>
        </p:txBody>
      </p:sp>
      <p:sp>
        <p:nvSpPr>
          <p:cNvPr id="22" name="직사각형 21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9170"/>
            <a:ext cx="4320480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</a:t>
            </a:r>
            <a:r>
              <a:rPr lang="ko-KR" altLang="en-US" b="1" dirty="0" smtClean="0"/>
              <a:t>가구 랭킹 리스트 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9992" y="1134816"/>
            <a:ext cx="1296144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DAO Implement</a:t>
            </a:r>
            <a:endParaRPr lang="ko-KR" altLang="en-US" sz="11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0800" r="26375" b="3801"/>
          <a:stretch/>
        </p:blipFill>
        <p:spPr>
          <a:xfrm>
            <a:off x="330211" y="1469429"/>
            <a:ext cx="3949168" cy="343568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195736" y="2211710"/>
            <a:ext cx="1999934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ko-KR" altLang="en-US" sz="1100" b="1" dirty="0" smtClean="0"/>
              <a:t>각 사이트 별 데이터 분석 결과로 나온 상위 </a:t>
            </a:r>
            <a:r>
              <a:rPr lang="en-US" altLang="ko-KR" sz="1100" b="1" dirty="0" smtClean="0"/>
              <a:t>Rank 5</a:t>
            </a:r>
            <a:r>
              <a:rPr lang="ko-KR" altLang="en-US" sz="1100" b="1" dirty="0" smtClean="0"/>
              <a:t>개 가구를 출력함</a:t>
            </a:r>
            <a:endParaRPr lang="ko-KR" altLang="en-US" sz="1100" b="1" dirty="0"/>
          </a:p>
        </p:txBody>
      </p:sp>
      <p:sp>
        <p:nvSpPr>
          <p:cNvPr id="22" name="직사각형 21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69429"/>
            <a:ext cx="2520280" cy="34356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469429"/>
            <a:ext cx="1656184" cy="343568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164288" y="1134816"/>
            <a:ext cx="1008112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smtClean="0"/>
              <a:t>VO - </a:t>
            </a:r>
            <a:r>
              <a:rPr lang="ko-KR" altLang="en-US" sz="1100" b="1" dirty="0" smtClean="0"/>
              <a:t>리스트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375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</a:t>
            </a:r>
            <a:r>
              <a:rPr lang="ko-KR" altLang="en-US" b="1" dirty="0" smtClean="0"/>
              <a:t>가구 랭킹 리스트 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9992" y="1134816"/>
            <a:ext cx="1368152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VO – </a:t>
            </a:r>
            <a:r>
              <a:rPr lang="ko-KR" altLang="en-US" sz="1100" b="1" dirty="0" smtClean="0"/>
              <a:t>이미지 출력</a:t>
            </a:r>
            <a:endParaRPr lang="ko-KR" altLang="en-US" sz="11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0800" r="26375" b="3801"/>
          <a:stretch/>
        </p:blipFill>
        <p:spPr>
          <a:xfrm>
            <a:off x="330211" y="1469429"/>
            <a:ext cx="3949168" cy="343568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195736" y="2211710"/>
            <a:ext cx="1999934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ko-KR" altLang="en-US" sz="1100" b="1" dirty="0" smtClean="0"/>
              <a:t>각 사이트 별 데이터 분석 결과로 나온 상위 </a:t>
            </a:r>
            <a:r>
              <a:rPr lang="en-US" altLang="ko-KR" sz="1100" b="1" dirty="0" smtClean="0"/>
              <a:t>Rank 5</a:t>
            </a:r>
            <a:r>
              <a:rPr lang="ko-KR" altLang="en-US" sz="1100" b="1" dirty="0" smtClean="0"/>
              <a:t>개 가구를 출력함</a:t>
            </a:r>
            <a:endParaRPr lang="ko-KR" altLang="en-US" sz="1100" b="1" dirty="0"/>
          </a:p>
        </p:txBody>
      </p:sp>
      <p:sp>
        <p:nvSpPr>
          <p:cNvPr id="22" name="직사각형 21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1" y="1481706"/>
            <a:ext cx="3099495" cy="23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6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</a:t>
            </a:r>
            <a:r>
              <a:rPr lang="ko-KR" altLang="en-US" b="1" dirty="0" smtClean="0"/>
              <a:t>가구 랭킹 리스트 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9992" y="1134816"/>
            <a:ext cx="1800200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Controller – </a:t>
            </a:r>
            <a:r>
              <a:rPr lang="ko-KR" altLang="en-US" sz="1100" b="1" dirty="0" smtClean="0"/>
              <a:t>리스트 출력</a:t>
            </a:r>
            <a:endParaRPr lang="ko-KR" altLang="en-US" sz="11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0800" r="26375" b="3801"/>
          <a:stretch/>
        </p:blipFill>
        <p:spPr>
          <a:xfrm>
            <a:off x="330211" y="1469429"/>
            <a:ext cx="3949168" cy="343568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195736" y="2211710"/>
            <a:ext cx="1999934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ko-KR" altLang="en-US" sz="1100" b="1" dirty="0" smtClean="0"/>
              <a:t>각 사이트 별 데이터 분석 결과로 나온 상위 </a:t>
            </a:r>
            <a:r>
              <a:rPr lang="en-US" altLang="ko-KR" sz="1100" b="1" dirty="0" smtClean="0"/>
              <a:t>Rank 5</a:t>
            </a:r>
            <a:r>
              <a:rPr lang="ko-KR" altLang="en-US" sz="1100" b="1" dirty="0" smtClean="0"/>
              <a:t>개 가구를 출력함</a:t>
            </a:r>
            <a:endParaRPr lang="ko-KR" altLang="en-US" sz="1100" b="1" dirty="0"/>
          </a:p>
        </p:txBody>
      </p:sp>
      <p:sp>
        <p:nvSpPr>
          <p:cNvPr id="22" name="직사각형 21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9170"/>
            <a:ext cx="4248472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t="8000" r="11814" b="6537"/>
          <a:stretch/>
        </p:blipFill>
        <p:spPr>
          <a:xfrm>
            <a:off x="0" y="843558"/>
            <a:ext cx="5724839" cy="38197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6601" r="5113" b="6601"/>
          <a:stretch/>
        </p:blipFill>
        <p:spPr>
          <a:xfrm>
            <a:off x="3226906" y="855934"/>
            <a:ext cx="5917094" cy="3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</a:t>
            </a:r>
            <a:r>
              <a:rPr lang="ko-KR" altLang="en-US" b="1" dirty="0" smtClean="0"/>
              <a:t>가구 랭킹 리스트 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0800" r="26375" b="3801"/>
          <a:stretch/>
        </p:blipFill>
        <p:spPr>
          <a:xfrm>
            <a:off x="330211" y="1469429"/>
            <a:ext cx="3949168" cy="343568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195736" y="2211710"/>
            <a:ext cx="1999934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ko-KR" altLang="en-US" sz="1100" b="1" dirty="0" smtClean="0"/>
              <a:t>각 사이트 별 데이터 분석 결과로 나온 상위 </a:t>
            </a:r>
            <a:r>
              <a:rPr lang="en-US" altLang="ko-KR" sz="1100" b="1" dirty="0" smtClean="0"/>
              <a:t>Rank 5</a:t>
            </a:r>
            <a:r>
              <a:rPr lang="ko-KR" altLang="en-US" sz="1100" b="1" dirty="0" smtClean="0"/>
              <a:t>개 가구를 출력함</a:t>
            </a:r>
            <a:endParaRPr lang="ko-KR" altLang="en-US" sz="1100" b="1" dirty="0"/>
          </a:p>
        </p:txBody>
      </p:sp>
      <p:sp>
        <p:nvSpPr>
          <p:cNvPr id="22" name="직사각형 21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1800200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Controller – </a:t>
            </a:r>
            <a:r>
              <a:rPr lang="ko-KR" altLang="en-US" sz="1100" b="1" dirty="0" smtClean="0"/>
              <a:t>이미지 출력</a:t>
            </a:r>
            <a:endParaRPr lang="ko-KR" altLang="en-US" sz="11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9171"/>
            <a:ext cx="4320480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1152128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smtClean="0"/>
              <a:t>JSP - </a:t>
            </a:r>
            <a:r>
              <a:rPr lang="ko-KR" altLang="en-US" sz="1100" b="1" dirty="0" err="1" smtClean="0"/>
              <a:t>가구정보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01" y="1449169"/>
            <a:ext cx="4250363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1152128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JSP - </a:t>
            </a:r>
            <a:r>
              <a:rPr lang="ko-KR" altLang="en-US" sz="1100" b="1" dirty="0" smtClean="0"/>
              <a:t>좋아요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3" y="1473988"/>
            <a:ext cx="4302185" cy="19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3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1224136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smtClean="0"/>
              <a:t>JSP – </a:t>
            </a:r>
            <a:r>
              <a:rPr lang="ko-KR" altLang="en-US" sz="1100" b="1" dirty="0" smtClean="0"/>
              <a:t>댓글 입력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4155"/>
            <a:ext cx="4252611" cy="27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1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1368152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JSP – </a:t>
            </a:r>
            <a:r>
              <a:rPr lang="ko-KR" altLang="en-US" sz="1100" b="1" dirty="0" smtClean="0"/>
              <a:t>댓글 리스트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9170"/>
            <a:ext cx="4104456" cy="350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792088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Mapper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01" y="1449170"/>
            <a:ext cx="4336271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7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1512168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VO – </a:t>
            </a:r>
            <a:r>
              <a:rPr lang="ko-KR" altLang="en-US" sz="1100" b="1" dirty="0" smtClean="0"/>
              <a:t>가구 세부사항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49169"/>
            <a:ext cx="2448272" cy="34602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76" y="1449169"/>
            <a:ext cx="1831416" cy="345594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372200" y="1134816"/>
            <a:ext cx="1368152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VO – </a:t>
            </a:r>
            <a:r>
              <a:rPr lang="ko-KR" altLang="en-US" sz="1100" b="1" dirty="0" smtClean="0"/>
              <a:t>댓글 리스트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6467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1656184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DTO – </a:t>
            </a:r>
            <a:r>
              <a:rPr lang="ko-KR" altLang="en-US" sz="1100" b="1" dirty="0" smtClean="0"/>
              <a:t>댓글 입력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 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9171"/>
            <a:ext cx="2808311" cy="34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1368152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DAO Implement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24" y="1449170"/>
            <a:ext cx="3036744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0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2736304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Controller – </a:t>
            </a:r>
            <a:r>
              <a:rPr lang="ko-KR" altLang="en-US" sz="1100" b="1" dirty="0" smtClean="0"/>
              <a:t>가구 좋아요 증가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세부조회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1" y="1449169"/>
            <a:ext cx="4315771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6601" r="18500" b="5201"/>
          <a:stretch/>
        </p:blipFill>
        <p:spPr>
          <a:xfrm>
            <a:off x="0" y="1131591"/>
            <a:ext cx="4753734" cy="3312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800" r="12200" b="5201"/>
          <a:stretch/>
        </p:blipFill>
        <p:spPr>
          <a:xfrm>
            <a:off x="4427984" y="1143593"/>
            <a:ext cx="4716016" cy="330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9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2160240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Controller – </a:t>
            </a:r>
            <a:r>
              <a:rPr lang="ko-KR" altLang="en-US" sz="1100" b="1" dirty="0" smtClean="0"/>
              <a:t>가구 이미지 출력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9170"/>
            <a:ext cx="4320480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2520280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Controller – </a:t>
            </a:r>
            <a:r>
              <a:rPr lang="ko-KR" altLang="en-US" sz="1100" b="1" dirty="0" smtClean="0"/>
              <a:t>댓글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댓글 이미지 입력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82" y="1449169"/>
            <a:ext cx="4318995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07983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가구 세부사항 조회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9992" y="1134816"/>
            <a:ext cx="2808312" cy="25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/>
              <a:t>Controller – redirect, </a:t>
            </a:r>
            <a:r>
              <a:rPr lang="ko-KR" altLang="en-US" sz="1100" b="1" dirty="0" smtClean="0"/>
              <a:t>댓글 리스트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삭제</a:t>
            </a:r>
            <a:endParaRPr lang="ko-KR" altLang="en-US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323528" y="1449170"/>
            <a:ext cx="3947631" cy="34559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9" y="1449171"/>
            <a:ext cx="3955850" cy="345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49170"/>
            <a:ext cx="4320480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707655"/>
            <a:ext cx="9144000" cy="136815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19872" y="3363838"/>
            <a:ext cx="2592288" cy="65463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개발 단계 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987574"/>
            <a:ext cx="5832648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INDEX </a:t>
            </a:r>
          </a:p>
          <a:p>
            <a:endParaRPr lang="en-US" altLang="ko-KR" sz="5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</a:t>
            </a:r>
            <a:r>
              <a:rPr lang="ko-KR" altLang="en-US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동기</a:t>
            </a:r>
            <a:endParaRPr lang="en-US" altLang="ko-KR" sz="20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</a:t>
            </a:r>
            <a:r>
              <a:rPr lang="ko-KR" altLang="en-US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</a:t>
            </a:r>
            <a:r>
              <a:rPr lang="ko-KR" altLang="en-US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 가설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</a:t>
            </a:r>
            <a:r>
              <a:rPr lang="ko-KR" altLang="en-US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가공 및 </a:t>
            </a:r>
            <a:r>
              <a:rPr lang="ko-KR" altLang="en-US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처리 내용</a:t>
            </a:r>
            <a:endParaRPr lang="en-US" altLang="ko-KR" sz="20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6. </a:t>
            </a:r>
            <a:r>
              <a:rPr lang="ko-KR" altLang="en-US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정제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7. </a:t>
            </a:r>
            <a:r>
              <a:rPr lang="ko-KR" altLang="en-US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 </a:t>
            </a:r>
            <a:r>
              <a:rPr lang="ko-KR" altLang="en-US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활용</a:t>
            </a:r>
            <a:endParaRPr lang="en-US" altLang="ko-KR" sz="20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PyCham </a:t>
            </a:r>
            <a:r>
              <a:rPr lang="ko-KR" altLang="en-US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활용</a:t>
            </a:r>
            <a:endParaRPr lang="en-US" altLang="ko-KR" sz="20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9. WEB </a:t>
            </a:r>
            <a:r>
              <a:rPr lang="ko-KR" altLang="en-US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개발 </a:t>
            </a:r>
            <a:r>
              <a:rPr lang="ko-KR" altLang="en-US" sz="2700" spc="-150" dirty="0">
                <a:solidFill>
                  <a:srgbClr val="333A3D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동기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3529" y="1105864"/>
            <a:ext cx="8069630" cy="961830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아직 인테리어를 하지 않은 상태거나 혹은 구매하고 싶은 가구와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어울리는 인테리어를 추천 받고 싶을 때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 algn="ctr"/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가구를 업로드하면 인테리어를 보여주는 방식은 어떨까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</a:t>
            </a:r>
          </a:p>
          <a:p>
            <a:pPr algn="ctr"/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라는 생각으로 개발을 시작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9" y="2113977"/>
            <a:ext cx="1634953" cy="1368152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첫  개발 때의  </a:t>
            </a:r>
            <a:r>
              <a:rPr lang="en-US" altLang="ko-KR" sz="1500" b="1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UI</a:t>
            </a:r>
            <a:r>
              <a:rPr lang="ko-KR" altLang="en-US" sz="1500" b="1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113975"/>
            <a:ext cx="6413446" cy="285255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981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85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개발 설계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3529" y="1105864"/>
            <a:ext cx="8069630" cy="974835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사진을 업로드 시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 algn="ctr"/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사진에서 색을 추출하여 그 사진의 색들을 기준으로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인테리어를 보여주는 방식</a:t>
            </a:r>
            <a:endParaRPr lang="ko-KR" altLang="en-US" sz="1000" b="1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9" y="2095557"/>
            <a:ext cx="1634953" cy="1368152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첫  개발 때의  </a:t>
            </a:r>
            <a:r>
              <a:rPr lang="en-US" altLang="ko-KR" sz="1500" b="1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UI</a:t>
            </a:r>
            <a:r>
              <a:rPr lang="ko-KR" altLang="en-US" sz="1500" b="1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26979"/>
            <a:ext cx="6413446" cy="289304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0503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분석 가설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3529" y="1105864"/>
            <a:ext cx="8069630" cy="103383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이미지에서 추출한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R, G, B(*</a:t>
            </a:r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이하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feature</a:t>
            </a:r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정의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값들 중 가장 많은 비율을 차지하는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feature </a:t>
            </a:r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값과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 된 이미지의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feature </a:t>
            </a:r>
            <a:r>
              <a:rPr lang="ko-KR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값이 같은 범위에 있으면 어울리는 이미지일 것이다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000" b="1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4" y="2185984"/>
            <a:ext cx="3744848" cy="27877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1" y="2185984"/>
            <a:ext cx="4181198" cy="278777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2699793" y="3507855"/>
            <a:ext cx="1656184" cy="144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61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6"/>
            <a:ext cx="5075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가공 및 </a:t>
            </a:r>
            <a:r>
              <a:rPr lang="ko-KR" altLang="en-US" sz="28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처리 내용</a:t>
            </a:r>
            <a:endParaRPr lang="ko-KR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9" y="1105864"/>
            <a:ext cx="8069630" cy="961830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데이터에서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feature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가장 많은 비율부터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가지로 분류 추출한다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가지 중 가장 많은 비율의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R, G, B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feature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값으로 사용한다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2084479"/>
            <a:ext cx="3812090" cy="30027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2" y="2084477"/>
            <a:ext cx="4181198" cy="300271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059832" y="2139702"/>
            <a:ext cx="648072" cy="2194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5536" y="4351412"/>
            <a:ext cx="3456384" cy="7357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4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수집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3" y="2172704"/>
            <a:ext cx="6392283" cy="282394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323529" y="1122599"/>
            <a:ext cx="8069630" cy="987087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오늘의 집에서 색상 별로 데이터를 수집한다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000" b="1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529" y="2109687"/>
            <a:ext cx="1634953" cy="1368152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크롤링한 사이트</a:t>
            </a:r>
          </a:p>
        </p:txBody>
      </p:sp>
    </p:spTree>
    <p:extLst>
      <p:ext uri="{BB962C8B-B14F-4D97-AF65-F5344CB8AC3E}">
        <p14:creationId xmlns:p14="http://schemas.microsoft.com/office/powerpoint/2010/main" val="2628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6601" r="20863" b="6601"/>
          <a:stretch/>
        </p:blipFill>
        <p:spPr>
          <a:xfrm>
            <a:off x="-22057" y="1072376"/>
            <a:ext cx="4766925" cy="3734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8001" r="27951" b="3800"/>
          <a:stretch/>
        </p:blipFill>
        <p:spPr>
          <a:xfrm>
            <a:off x="4690030" y="1065435"/>
            <a:ext cx="4453970" cy="374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097776"/>
            <a:ext cx="5544616" cy="399425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4256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수집 </a:t>
            </a:r>
            <a:r>
              <a:rPr lang="ko-KR" altLang="en-US" sz="28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04049" y="1214097"/>
            <a:ext cx="3312368" cy="1008112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 시  메모리의 과부화를 막기 </a:t>
            </a:r>
            <a:r>
              <a:rPr lang="ko-KR" altLang="en-US" sz="1000" spc="-15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위해 </a:t>
            </a:r>
            <a:endParaRPr lang="en-US" altLang="ko-KR" sz="1000" spc="-15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spc="-15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</a:t>
            </a:r>
            <a:r>
              <a:rPr lang="ko-KR" altLang="en-US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데이터를 저장하면서 크롤링을 한다</a:t>
            </a:r>
            <a:r>
              <a:rPr lang="en-US" altLang="ko-KR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000" spc="-1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04049" y="2338530"/>
            <a:ext cx="3312368" cy="1008112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크롤링할 사이트가 무한 스크롤로 구현되어 있기 </a:t>
            </a:r>
            <a:r>
              <a:rPr lang="ko-KR" altLang="en-US" sz="1000" spc="-15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때문에 </a:t>
            </a:r>
            <a:endParaRPr lang="en-US" altLang="ko-KR" sz="1000" spc="-15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spc="-15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스크롤을 </a:t>
            </a:r>
            <a:r>
              <a:rPr lang="ko-KR" altLang="en-US" sz="1000" spc="-15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자동으로 </a:t>
            </a:r>
            <a:r>
              <a:rPr lang="en-US" altLang="ko-KR" sz="1000" spc="-15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000" spc="-15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 spc="-15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내릴 </a:t>
            </a:r>
            <a:r>
              <a:rPr lang="ko-KR" altLang="en-US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 있도록 구현함</a:t>
            </a:r>
          </a:p>
        </p:txBody>
      </p:sp>
    </p:spTree>
    <p:extLst>
      <p:ext uri="{BB962C8B-B14F-4D97-AF65-F5344CB8AC3E}">
        <p14:creationId xmlns:p14="http://schemas.microsoft.com/office/powerpoint/2010/main" val="250474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6"/>
            <a:ext cx="42562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수집 </a:t>
            </a:r>
            <a:r>
              <a:rPr lang="ko-KR" altLang="en-US" sz="28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크롤러</a:t>
            </a:r>
          </a:p>
          <a:p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082412"/>
            <a:ext cx="5544616" cy="400568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직사각형 10"/>
          <p:cNvSpPr/>
          <p:nvPr/>
        </p:nvSpPr>
        <p:spPr>
          <a:xfrm>
            <a:off x="5004049" y="1195251"/>
            <a:ext cx="3312368" cy="1008112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 시  메모리의 과부화를 막기 위해</a:t>
            </a:r>
            <a:endParaRPr lang="en-US" altLang="ko-KR" sz="1000" spc="-1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이미지를 저장함과 동시에 이미지의 이름과 이미지의 </a:t>
            </a:r>
            <a:r>
              <a:rPr lang="en-US" altLang="ko-KR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url</a:t>
            </a:r>
            <a:r>
              <a:rPr lang="ko-KR" altLang="en-US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</a:t>
            </a:r>
            <a:r>
              <a:rPr lang="en-US" altLang="ko-KR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</a:t>
            </a:r>
            <a:r>
              <a:rPr lang="ko-KR" altLang="en-US" sz="10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저장함</a:t>
            </a:r>
            <a:endParaRPr lang="en-US" altLang="ko-KR" sz="1000" spc="-1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1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ko-KR" altLang="en-US" sz="27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정제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31591"/>
            <a:ext cx="4672792" cy="381642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직사각형 7"/>
          <p:cNvSpPr/>
          <p:nvPr/>
        </p:nvSpPr>
        <p:spPr>
          <a:xfrm>
            <a:off x="2083899" y="3805098"/>
            <a:ext cx="2520280" cy="1008112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이미지에서 뽑아낸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R,G,B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값들을 </a:t>
            </a:r>
            <a:endParaRPr lang="en-US" altLang="ko-KR" sz="10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feature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사용한다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11069"/>
            <a:ext cx="3888432" cy="251755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54867"/>
            <a:ext cx="3888432" cy="4812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32042" y="4309155"/>
            <a:ext cx="3960440" cy="590974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상관 관계 그래프가 우상향 방향의 그래프를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그리므로 </a:t>
            </a:r>
            <a:endParaRPr lang="en-US" altLang="ko-KR" sz="10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feature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서로간에 상관관계가 뚜렷함을 볼 수 있음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78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51" y="1227307"/>
            <a:ext cx="4032448" cy="384189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정제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" y="1214409"/>
            <a:ext cx="4177771" cy="3854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2" name="직사각형 11"/>
          <p:cNvSpPr/>
          <p:nvPr/>
        </p:nvSpPr>
        <p:spPr>
          <a:xfrm>
            <a:off x="3295166" y="1131590"/>
            <a:ext cx="2050921" cy="648072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R,G,B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값들 별로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분포도가 다름을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시각화하여 확인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69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정제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4" y="1131590"/>
            <a:ext cx="4606787" cy="345638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5004049" y="1155746"/>
            <a:ext cx="3312368" cy="1008112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KMeans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들의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clustering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center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확인해서 군집이 겹치는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부분이 없는 것을 시각화하여 확인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8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53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머신러닝 </a:t>
            </a:r>
            <a:r>
              <a:rPr lang="ko-KR" altLang="en-US" sz="28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78395"/>
            <a:ext cx="4536504" cy="3488511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직사각형 7"/>
          <p:cNvSpPr/>
          <p:nvPr/>
        </p:nvSpPr>
        <p:spPr>
          <a:xfrm>
            <a:off x="2987824" y="3529332"/>
            <a:ext cx="4176464" cy="115212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그리드 서치를 활용하여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적절한 매개변수를 선정하고 모델로 활용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k-means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군집으로 분류된 예측 값을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사용하고 다시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SVM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머신러닝을 사용하여 지도학습을 시킨다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28" y="1178395"/>
            <a:ext cx="3168352" cy="72400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4874028" y="2139799"/>
            <a:ext cx="3168352" cy="115212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PyCham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모델을 활용하기 위하여 모델을 저장한다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 될 이미지의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feature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값이 새로운 데이터이기 때문에 지도학습된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SVM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모델을 통하여 예측할 수 있도록 한다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48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3632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PyCham</a:t>
            </a:r>
            <a:r>
              <a:rPr lang="ko-KR" altLang="en-US" sz="28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131591"/>
            <a:ext cx="4020832" cy="393990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직사각형 6"/>
          <p:cNvSpPr/>
          <p:nvPr/>
        </p:nvSpPr>
        <p:spPr>
          <a:xfrm>
            <a:off x="4218533" y="3867895"/>
            <a:ext cx="4195486" cy="115212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 되는 이미지 데이터를 모델로 분석하고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받을 수 있도록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PyCham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활용하였음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9" y="1131590"/>
            <a:ext cx="4130050" cy="26437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6104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5" y="1131591"/>
            <a:ext cx="4149261" cy="288032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직사각형 6"/>
          <p:cNvSpPr/>
          <p:nvPr/>
        </p:nvSpPr>
        <p:spPr>
          <a:xfrm>
            <a:off x="194633" y="4113932"/>
            <a:ext cx="4149261" cy="834081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스프링 환경을 활용하여 웹 서버를 구축하였고 파일을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업로드하면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R,G,B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값으로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분류 받을 수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있도록 </a:t>
            </a:r>
            <a:endParaRPr lang="en-US" altLang="ko-KR" sz="10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PyCham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연결하였음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3" y="1132893"/>
            <a:ext cx="4326023" cy="287901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4499992" y="4083918"/>
            <a:ext cx="4326023" cy="864096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업로드 시 해당 이미지와 같은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이미지들을 보여줌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5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4" y="1082411"/>
            <a:ext cx="5359196" cy="3937611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직사각형 6"/>
          <p:cNvSpPr/>
          <p:nvPr/>
        </p:nvSpPr>
        <p:spPr>
          <a:xfrm>
            <a:off x="4788025" y="1995687"/>
            <a:ext cx="3475406" cy="115212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MySQL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데이터를 저장 및 같은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이미지들을 불러옴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7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9798" y="3920637"/>
            <a:ext cx="3980154" cy="115212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이미지를 업로드하면 업로드 된 이미지의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R,G,B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값과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분석된 모델로부터 가져오고</a:t>
            </a: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색 클릭 시 해당하는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이미지들을 보여줌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2772008"/>
            <a:ext cx="3980154" cy="109588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10057"/>
            <a:ext cx="3980154" cy="160571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18390"/>
            <a:ext cx="4085901" cy="212111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직사각형 11"/>
          <p:cNvSpPr/>
          <p:nvPr/>
        </p:nvSpPr>
        <p:spPr>
          <a:xfrm>
            <a:off x="4427984" y="3435847"/>
            <a:ext cx="4085901" cy="115212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자신이 업로드한 가구와 같이 비교해 줄 수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있도록 </a:t>
            </a:r>
            <a:endParaRPr lang="en-US" altLang="ko-KR" sz="10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이미지도 같이 보여줌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3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1" t="6601" r="35825" b="5200"/>
          <a:stretch/>
        </p:blipFill>
        <p:spPr>
          <a:xfrm>
            <a:off x="2267744" y="764990"/>
            <a:ext cx="3842693" cy="41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082412"/>
            <a:ext cx="5472608" cy="213741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92081" y="1347614"/>
            <a:ext cx="3475406" cy="71923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정제한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Interior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csv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저장한 뒤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MySQL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테이블에 입력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5" y="3291831"/>
            <a:ext cx="4849465" cy="1800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직사각형 8"/>
          <p:cNvSpPr/>
          <p:nvPr/>
        </p:nvSpPr>
        <p:spPr>
          <a:xfrm>
            <a:off x="242010" y="3507854"/>
            <a:ext cx="3475406" cy="864096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tb_furniture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테이블을 활용하여 앞으로 업로드 되는 이미지에 대한 정보를 저장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74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5606"/>
            <a:ext cx="4048200" cy="268080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직사각형 6"/>
          <p:cNvSpPr/>
          <p:nvPr/>
        </p:nvSpPr>
        <p:spPr>
          <a:xfrm>
            <a:off x="583908" y="4172436"/>
            <a:ext cx="3475406" cy="71923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이미지를 업로드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6380"/>
            <a:ext cx="4032448" cy="264352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직사각형 11"/>
          <p:cNvSpPr/>
          <p:nvPr/>
        </p:nvSpPr>
        <p:spPr>
          <a:xfrm>
            <a:off x="4850521" y="4172048"/>
            <a:ext cx="3475406" cy="71923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로그인이 안되어 있으면 버튼의 클래스를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동적으로 </a:t>
            </a:r>
            <a:endParaRPr lang="en-US" altLang="ko-KR" sz="10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만들어서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클릭을 하지 못하도록 하였음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1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53" y="1275636"/>
            <a:ext cx="4038804" cy="273630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직사각형 7"/>
          <p:cNvSpPr/>
          <p:nvPr/>
        </p:nvSpPr>
        <p:spPr>
          <a:xfrm>
            <a:off x="619080" y="4193772"/>
            <a:ext cx="3475406" cy="71923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사진을 업로드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하게 되면 매칭이 시작됨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41415"/>
            <a:ext cx="4053796" cy="277052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4932040" y="4193772"/>
            <a:ext cx="3475406" cy="71923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 버튼을 숨기고 이미지 소스를 활용하여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버튼을 </a:t>
            </a:r>
            <a:endParaRPr lang="en-US" altLang="ko-KR" sz="10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만들고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 기능을 상속받도록 함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3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094329"/>
            <a:ext cx="4032448" cy="393415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7" name="직사각형 16"/>
          <p:cNvSpPr/>
          <p:nvPr/>
        </p:nvSpPr>
        <p:spPr>
          <a:xfrm>
            <a:off x="1798326" y="1077037"/>
            <a:ext cx="2377630" cy="172005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 된 이미지에서 색을 분류 후 모델을 통해 나온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같은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인테리어 이미지를 보여줌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3" y="1094329"/>
            <a:ext cx="4011509" cy="262955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4716016" y="3867894"/>
            <a:ext cx="3475406" cy="71923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 된 이미지를 인테리어 이미지와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비교해 볼 수 있도록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6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1" y="2991424"/>
            <a:ext cx="4521260" cy="21006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1" y="130007"/>
            <a:ext cx="4521260" cy="287641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" y="1275606"/>
            <a:ext cx="4011509" cy="230425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직사각형 10"/>
          <p:cNvSpPr/>
          <p:nvPr/>
        </p:nvSpPr>
        <p:spPr>
          <a:xfrm>
            <a:off x="323528" y="3795886"/>
            <a:ext cx="3653544" cy="71923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같은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label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갖는 인테리어 이미지들을 불러옴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3598"/>
            <a:ext cx="3888432" cy="365187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03598"/>
            <a:ext cx="4536504" cy="365187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직사각형 10"/>
          <p:cNvSpPr/>
          <p:nvPr/>
        </p:nvSpPr>
        <p:spPr>
          <a:xfrm>
            <a:off x="1713120" y="1174345"/>
            <a:ext cx="2377630" cy="1720058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색으로 보기 버튼을 클릭하면 해당 이미지의 다른 색에 해당하는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이미지들 </a:t>
            </a:r>
            <a:endParaRPr lang="en-US" altLang="ko-KR" sz="10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보여줌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더보기 버튼을 클릭하면 다른 이미지들이 계속해서 나옴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021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97776"/>
            <a:ext cx="5040560" cy="1883862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81638"/>
            <a:ext cx="5040560" cy="1831662"/>
          </a:xfrm>
          <a:prstGeom prst="rect">
            <a:avLst/>
          </a:prstGeom>
          <a:effectLst/>
        </p:spPr>
      </p:pic>
      <p:sp>
        <p:nvSpPr>
          <p:cNvPr id="11" name="직사각형 10"/>
          <p:cNvSpPr/>
          <p:nvPr/>
        </p:nvSpPr>
        <p:spPr>
          <a:xfrm>
            <a:off x="5868144" y="1062297"/>
            <a:ext cx="2952328" cy="1419061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색으로 보기 버튼을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ajax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구현해서 비동기통신으로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이미지들을 불러오도록 하였음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8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4" y="3316991"/>
            <a:ext cx="3901784" cy="136702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156752"/>
            <a:ext cx="3888430" cy="204929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87" y="1156751"/>
            <a:ext cx="2016226" cy="352726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6428324" y="1138289"/>
            <a:ext cx="2680181" cy="1721494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일정량의 이미지만 보여주다가 사용자가 더 보기를 원할 경우 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사진을 더 보여줌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3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20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3598"/>
            <a:ext cx="5400600" cy="374441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직사각형 7"/>
          <p:cNvSpPr/>
          <p:nvPr/>
        </p:nvSpPr>
        <p:spPr>
          <a:xfrm>
            <a:off x="5796137" y="1203599"/>
            <a:ext cx="2952328" cy="1080119"/>
          </a:xfrm>
          <a:prstGeom prst="rect">
            <a:avLst/>
          </a:prstGeom>
          <a:solidFill>
            <a:schemeClr val="accent1">
              <a:lumMod val="50000"/>
              <a:alpha val="92157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이미지를 클릭하게 되면 해당 </a:t>
            </a:r>
            <a:r>
              <a:rPr lang="ko-KR" altLang="en-US" sz="1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사이트로 </a:t>
            </a:r>
            <a:endParaRPr lang="en-US" altLang="ko-KR" sz="100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이동하여 </a:t>
            </a:r>
            <a:r>
              <a:rPr lang="ko-KR" altLang="en-US" sz="1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정보들을 확인 할 수 있음</a:t>
            </a:r>
            <a:endParaRPr lang="en-US" altLang="ko-KR" sz="1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5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707654"/>
            <a:ext cx="9144000" cy="136815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r>
              <a:rPr lang="en-US" altLang="ko-KR" sz="3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3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판매점 지도 </a:t>
            </a:r>
            <a:r>
              <a:rPr lang="en-US" altLang="ko-KR" sz="3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CSS </a:t>
            </a:r>
            <a:endParaRPr lang="ko-KR" altLang="en-US" sz="3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9872" y="3363838"/>
            <a:ext cx="2592288" cy="65463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2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6998" r="18102" b="4201"/>
          <a:stretch/>
        </p:blipFill>
        <p:spPr>
          <a:xfrm>
            <a:off x="0" y="915566"/>
            <a:ext cx="4943265" cy="39193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6602" r="19288" b="3801"/>
          <a:stretch/>
        </p:blipFill>
        <p:spPr>
          <a:xfrm>
            <a:off x="4539988" y="898258"/>
            <a:ext cx="4604012" cy="39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76925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테이블 생성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My SQL )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347614"/>
            <a:ext cx="4134427" cy="15146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23895" y="1203598"/>
            <a:ext cx="1584176" cy="2880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tb_user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 생성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9919" y="1635646"/>
            <a:ext cx="2384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생년월일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이름</a:t>
            </a:r>
            <a:r>
              <a:rPr lang="en-US" altLang="ko-KR" sz="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성별</a:t>
            </a:r>
            <a:endParaRPr lang="en-US" altLang="ko-KR" sz="8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프로필 사진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취향</a:t>
            </a:r>
            <a:endParaRPr lang="ko-KR" altLang="en-US" sz="8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3116380"/>
            <a:ext cx="5711468" cy="16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9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2003" t="8898" r="37947" b="12010"/>
          <a:stretch/>
        </p:blipFill>
        <p:spPr>
          <a:xfrm>
            <a:off x="251520" y="1203598"/>
            <a:ext cx="4320480" cy="3840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0386" y="217088"/>
            <a:ext cx="3027817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UserController</a:t>
            </a:r>
            <a:r>
              <a:rPr lang="ko-KR" altLang="en-US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1368" t="8949" r="51282" b="59294"/>
          <a:stretch/>
        </p:blipFill>
        <p:spPr>
          <a:xfrm>
            <a:off x="4860032" y="1203598"/>
            <a:ext cx="4017434" cy="20162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30776" y="2571750"/>
            <a:ext cx="1584176" cy="2880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처리 과정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64288" y="2211710"/>
            <a:ext cx="1020820" cy="2880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로그아웃 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1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2071" t="9029" r="26572" b="6925"/>
          <a:stretch/>
        </p:blipFill>
        <p:spPr>
          <a:xfrm>
            <a:off x="148129" y="1139988"/>
            <a:ext cx="5149470" cy="3967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0386" y="217088"/>
            <a:ext cx="3027817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UserController</a:t>
            </a:r>
            <a:r>
              <a:rPr lang="ko-KR" altLang="en-US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7784" y="1275606"/>
            <a:ext cx="1296144" cy="2880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가입 하기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67944" y="1995686"/>
            <a:ext cx="1512168" cy="2880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회원가입하는 정보  저장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10869" t="24595" r="35667" b="50809"/>
          <a:stretch/>
        </p:blipFill>
        <p:spPr>
          <a:xfrm>
            <a:off x="5148064" y="4011910"/>
            <a:ext cx="3816424" cy="10081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71800" y="2658716"/>
            <a:ext cx="1512168" cy="2880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프로필 이미지  설정하기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0820" y="3052813"/>
            <a:ext cx="385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MultipartFile 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인터페이스를 이용해  </a:t>
            </a:r>
            <a:endParaRPr lang="en-US" altLang="ko-KR" sz="8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MultipartSevletRequest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File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가져온다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파일을 저장할 경로를 지정한다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만약 저장 경로 디렉토리가 없으면 디렉토리를 생성한다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8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53542" y="2337207"/>
            <a:ext cx="3483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JoinDTO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userid, userpw, img, style, username, sex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set </a:t>
            </a:r>
            <a:endParaRPr lang="ko-KR" altLang="en-US" sz="8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1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1532" t="23943" r="28512" b="15605"/>
          <a:stretch/>
        </p:blipFill>
        <p:spPr>
          <a:xfrm>
            <a:off x="251520" y="1432633"/>
            <a:ext cx="5832648" cy="33080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0386" y="217088"/>
            <a:ext cx="3027817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UserController</a:t>
            </a:r>
            <a:r>
              <a:rPr lang="ko-KR" altLang="en-US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71800" y="1313557"/>
            <a:ext cx="1296144" cy="2880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프로필 사진 불러오기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9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72" y="1103709"/>
            <a:ext cx="5954457" cy="40397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323" r="31802"/>
          <a:stretch/>
        </p:blipFill>
        <p:spPr>
          <a:xfrm>
            <a:off x="5004048" y="2643758"/>
            <a:ext cx="4107672" cy="7220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79712" y="955851"/>
            <a:ext cx="1793556" cy="2488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회원정보수정폼으로 이동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23728" y="2067694"/>
            <a:ext cx="936104" cy="2488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회원정보수정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0386" y="217088"/>
            <a:ext cx="3027817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UserController</a:t>
            </a:r>
            <a:r>
              <a:rPr lang="ko-KR" altLang="en-US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r="6037" b="5891"/>
          <a:stretch/>
        </p:blipFill>
        <p:spPr>
          <a:xfrm>
            <a:off x="5915160" y="3855035"/>
            <a:ext cx="3196560" cy="10781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164288" y="3730632"/>
            <a:ext cx="936104" cy="2488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중복체크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6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478647"/>
            <a:ext cx="4176463" cy="2304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872" y="190410"/>
            <a:ext cx="148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DAO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923700"/>
            <a:ext cx="4083076" cy="39213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61628" y="1132928"/>
            <a:ext cx="1254188" cy="2659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UserDAO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0152" y="555526"/>
            <a:ext cx="1728192" cy="3151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UserDAOImpl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4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28" y="793683"/>
            <a:ext cx="3917164" cy="42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279" y="833570"/>
            <a:ext cx="3320917" cy="30209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569" y="833570"/>
            <a:ext cx="4151431" cy="39805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7916" y="225696"/>
            <a:ext cx="144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DTO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2929" y="708191"/>
            <a:ext cx="1254188" cy="2659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JoinDTO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2725" y="708191"/>
            <a:ext cx="1254188" cy="2659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LoginDTO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28184" y="708238"/>
            <a:ext cx="1970666" cy="2515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UserModifyDTO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7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987574"/>
            <a:ext cx="4307235" cy="18205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47664" y="713997"/>
            <a:ext cx="2404222" cy="2735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AuthIntercepter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002" y="3075806"/>
            <a:ext cx="4946311" cy="19071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35002" y="2802229"/>
            <a:ext cx="2404222" cy="2735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LoginInterceptor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9872" y="190410"/>
            <a:ext cx="257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Interceptor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1960" y="2067694"/>
            <a:ext cx="23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로그인 인증용 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Interceptor</a:t>
            </a:r>
          </a:p>
          <a:p>
            <a:pPr marL="228600" indent="-228600">
              <a:buAutoNum type="arabicPeriod"/>
            </a:pP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로그인이 되어 있지 않으면 사용자를 다시 </a:t>
            </a:r>
            <a:endParaRPr lang="en-US" altLang="ko-KR" sz="8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창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(“loginForm.do”)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되돌려보낸다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8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992" y="4443958"/>
            <a:ext cx="2384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Session</a:t>
            </a: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유효한 유저인지 확인 한다</a:t>
            </a:r>
            <a:endParaRPr lang="en-US" altLang="ko-KR" sz="8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유효한 유저의 정보이면 로그인에 성공한다</a:t>
            </a:r>
            <a:r>
              <a:rPr lang="en-US" altLang="ko-KR" sz="8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8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1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9872" y="190410"/>
            <a:ext cx="120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VO 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23" y="1410426"/>
            <a:ext cx="3456384" cy="29317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1419622"/>
            <a:ext cx="3881408" cy="29374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1419622"/>
            <a:ext cx="2844094" cy="19158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15616" y="1092378"/>
            <a:ext cx="1290409" cy="2735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LoginVO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23928" y="1092379"/>
            <a:ext cx="2404222" cy="2735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MemberInfoVO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60232" y="1092378"/>
            <a:ext cx="1994199" cy="2735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CheckUserIdVO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78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923700"/>
            <a:ext cx="5038457" cy="3839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872" y="190410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Mapper 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45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0800" r="26375" b="3801"/>
          <a:stretch/>
        </p:blipFill>
        <p:spPr>
          <a:xfrm>
            <a:off x="0" y="915566"/>
            <a:ext cx="4599044" cy="3740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6601" r="23225" b="3800"/>
          <a:stretch/>
        </p:blipFill>
        <p:spPr>
          <a:xfrm>
            <a:off x="4577586" y="915566"/>
            <a:ext cx="4566413" cy="3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0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0" y="2873022"/>
            <a:ext cx="2888411" cy="22109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6828" y="2851770"/>
            <a:ext cx="2952328" cy="2307416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26" y="2892781"/>
            <a:ext cx="1058382" cy="129751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347864" y="4227934"/>
            <a:ext cx="5796136" cy="432048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smtClean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Kakao DEVELOPER ( kakao map API ) </a:t>
            </a:r>
            <a:endParaRPr lang="ko-KR" altLang="en-US" spc="-15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550698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판매점 지도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976" y="200750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카카오맵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3968" y="1558693"/>
            <a:ext cx="4495192" cy="2232248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6" y="1623144"/>
            <a:ext cx="4320480" cy="209359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48339" y="1172805"/>
            <a:ext cx="3516756" cy="526566"/>
            <a:chOff x="1547664" y="843558"/>
            <a:chExt cx="7056784" cy="1318654"/>
          </a:xfrm>
        </p:grpSpPr>
        <p:sp>
          <p:nvSpPr>
            <p:cNvPr id="19" name="직사각형 18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67502" y="2207145"/>
            <a:ext cx="3516756" cy="526566"/>
            <a:chOff x="1547664" y="843558"/>
            <a:chExt cx="7056784" cy="1318654"/>
          </a:xfrm>
        </p:grpSpPr>
        <p:sp>
          <p:nvSpPr>
            <p:cNvPr id="22" name="직사각형 21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48338" y="1312472"/>
            <a:ext cx="10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</a:t>
            </a:r>
            <a:r>
              <a:rPr lang="ko-KR" altLang="en-US" sz="1000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 발급 받기 </a:t>
            </a:r>
            <a:endParaRPr lang="ko-KR" altLang="en-US" sz="1000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3847" y="1271110"/>
            <a:ext cx="1897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DAUM Map</a:t>
            </a:r>
            <a:r>
              <a:rPr lang="ko-KR" altLang="en-US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  사용하기    위해선      </a:t>
            </a:r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</a:t>
            </a:r>
            <a:r>
              <a:rPr lang="ko-KR" altLang="en-US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    필요하다</a:t>
            </a:r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dist"/>
            <a:r>
              <a:rPr lang="ko-KR" altLang="en-US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 개발자  사이트에서   </a:t>
            </a:r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</a:t>
            </a:r>
            <a:r>
              <a:rPr lang="ko-KR" altLang="en-US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키를   발급받는다</a:t>
            </a:r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endParaRPr lang="en-US" altLang="ko-KR" sz="1400" spc="-150" dirty="0" smtClean="0">
              <a:solidFill>
                <a:srgbClr val="333A3D"/>
              </a:solidFill>
              <a:latin typeface="KT&amp;G 상상본문 M" pitchFamily="50" charset="-127"/>
              <a:ea typeface="KT&amp;G 상상본문 M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7502" y="2329780"/>
            <a:ext cx="848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1000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입력</a:t>
            </a:r>
            <a:endParaRPr lang="ko-KR" altLang="en-US" sz="1000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93846" y="1751743"/>
            <a:ext cx="182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퍼미션과 </a:t>
            </a:r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APP KEY</a:t>
            </a:r>
            <a:r>
              <a:rPr lang="ko-KR" altLang="en-US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추가하여</a:t>
            </a:r>
            <a:endParaRPr lang="en-US" altLang="ko-KR" sz="8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dist"/>
            <a:r>
              <a:rPr lang="ko-KR" altLang="en-US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사용권한과   위치 사용권한    퍼미션을    등록한다</a:t>
            </a:r>
            <a:endParaRPr lang="en-US" altLang="ko-KR" sz="8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8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5556" y="2335528"/>
            <a:ext cx="1825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  </a:t>
            </a:r>
            <a:r>
              <a:rPr lang="ko-KR" altLang="en-US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   입력</a:t>
            </a:r>
            <a:endParaRPr lang="en-US" altLang="ko-KR" sz="8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800" spc="-150" dirty="0" smtClean="0">
              <a:solidFill>
                <a:srgbClr val="333A3D"/>
              </a:solidFill>
              <a:latin typeface="KT&amp;G 상상본문 M" pitchFamily="50" charset="-127"/>
              <a:ea typeface="KT&amp;G 상상본문 M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9173" y="1795535"/>
            <a:ext cx="10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권한 등록</a:t>
            </a:r>
            <a:endParaRPr lang="ko-KR" altLang="en-US" sz="1000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0" name="직선 연결선 29"/>
          <p:cNvCxnSpPr>
            <a:endCxn id="31" idx="2"/>
          </p:cNvCxnSpPr>
          <p:nvPr/>
        </p:nvCxnSpPr>
        <p:spPr>
          <a:xfrm flipV="1">
            <a:off x="2893882" y="1689891"/>
            <a:ext cx="1487797" cy="1287929"/>
          </a:xfrm>
          <a:prstGeom prst="line">
            <a:avLst/>
          </a:prstGeom>
          <a:ln>
            <a:solidFill>
              <a:srgbClr val="3B5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4381679" y="1644599"/>
            <a:ext cx="90584" cy="90584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869857" y="2932027"/>
            <a:ext cx="90584" cy="90584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550698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판매점 지도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976" y="200750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카카오맵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279850" y="1203598"/>
            <a:ext cx="3516756" cy="526566"/>
            <a:chOff x="1547664" y="843558"/>
            <a:chExt cx="7056784" cy="1318654"/>
          </a:xfrm>
        </p:grpSpPr>
        <p:sp>
          <p:nvSpPr>
            <p:cNvPr id="34" name="직사각형 33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300488" y="1345677"/>
            <a:ext cx="848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1000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입력</a:t>
            </a:r>
            <a:endParaRPr lang="ko-KR" altLang="en-US" sz="1000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69180" y="1345677"/>
            <a:ext cx="1825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  </a:t>
            </a:r>
            <a:r>
              <a:rPr lang="ko-KR" altLang="en-US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   입력</a:t>
            </a:r>
            <a:endParaRPr lang="en-US" altLang="ko-KR" sz="8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800" spc="-150" dirty="0" smtClean="0">
              <a:solidFill>
                <a:srgbClr val="333A3D"/>
              </a:solidFill>
              <a:latin typeface="KT&amp;G 상상본문 M" pitchFamily="50" charset="-127"/>
              <a:ea typeface="KT&amp;G 상상본문 M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92" y="798598"/>
            <a:ext cx="4031737" cy="2746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1059582"/>
            <a:ext cx="4555294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22" y="732871"/>
            <a:ext cx="3743827" cy="43556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9712" y="218315"/>
            <a:ext cx="2550698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판매점 지도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5976" y="200750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카카오맵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410" y="747231"/>
            <a:ext cx="4218054" cy="43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075806"/>
            <a:ext cx="4047302" cy="20417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887939"/>
            <a:ext cx="4032448" cy="42120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9712" y="218315"/>
            <a:ext cx="2550698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판매점 지도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5976" y="200750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카카오맵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&gt;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6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080120" cy="523220"/>
          </a:xfrm>
          <a:prstGeom prst="rect">
            <a:avLst/>
          </a:prstGeom>
          <a:solidFill>
            <a:srgbClr val="FFE8C4"/>
          </a:solidFill>
        </p:spPr>
        <p:txBody>
          <a:bodyPr wrap="squar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11510"/>
            <a:ext cx="3799510" cy="24376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704" y="1203598"/>
            <a:ext cx="4912481" cy="36900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2908806"/>
            <a:ext cx="2971418" cy="21112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968480" y="4443958"/>
            <a:ext cx="4043679" cy="5891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로그인처리가 되어있으면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logout/ myblog/ modify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메뉴가 나오게되며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로그인이 되어있지 않으면   로그인을   요구하는   메시지와   함께   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로그인버튼과   회원가입</a:t>
            </a:r>
            <a:r>
              <a:rPr lang="en-US" altLang="ko-KR" sz="1000" spc="-15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버튼이 나오게 된다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07715" y="764364"/>
            <a:ext cx="3343113" cy="3455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페이지 공통 슬라이드바 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5587" y="2391730"/>
            <a:ext cx="1656184" cy="4320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   클릭시  오른쪽   슬라이드바  메뉴가  나온다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 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4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056973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03598"/>
            <a:ext cx="1762852" cy="36173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1419622"/>
            <a:ext cx="4104456" cy="33065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23928" y="3723878"/>
            <a:ext cx="2701644" cy="21602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같은 아이디가  존재하면 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사용중인 아이디 입니다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‘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알림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61242" y="1179457"/>
            <a:ext cx="1168772" cy="21602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중복 체크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6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741535"/>
            <a:ext cx="5216560" cy="42507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056973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203598"/>
            <a:ext cx="1762852" cy="3617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60032" y="1347614"/>
            <a:ext cx="1168772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첨부파일 업로드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12238" y="1779662"/>
            <a:ext cx="1168772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79670" y="2211963"/>
            <a:ext cx="1168772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96624" y="2496070"/>
            <a:ext cx="1168772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이름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99992" y="2784116"/>
            <a:ext cx="1168772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생년월일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16016" y="3307336"/>
            <a:ext cx="2736304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성별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CHECKBOX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사용하여  선택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60032" y="3903603"/>
            <a:ext cx="2225015" cy="2139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스타일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OPTION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선택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16216" y="4659567"/>
            <a:ext cx="2321567" cy="1835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Join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버튼을 누르면 회원가입  완료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16216" y="4843094"/>
            <a:ext cx="2321567" cy="3004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cancel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버튼을 누르면  전 페이지로 이동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Onclick = “history.go(-1);”</a:t>
            </a:r>
          </a:p>
        </p:txBody>
      </p:sp>
    </p:spTree>
    <p:extLst>
      <p:ext uri="{BB962C8B-B14F-4D97-AF65-F5344CB8AC3E}">
        <p14:creationId xmlns:p14="http://schemas.microsoft.com/office/powerpoint/2010/main" val="309271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811441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CSS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419622"/>
            <a:ext cx="1634938" cy="35172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1396287"/>
            <a:ext cx="5184576" cy="34323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9712" y="218315"/>
            <a:ext cx="1749197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3703" y="1923678"/>
            <a:ext cx="1168772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입력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8224" y="2787774"/>
            <a:ext cx="1168772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 입력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5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13" y="1347614"/>
            <a:ext cx="1963619" cy="3381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9712" y="218315"/>
            <a:ext cx="2813591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정보 수정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734" y="844858"/>
            <a:ext cx="1800200" cy="6505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776" y="1598721"/>
            <a:ext cx="5907963" cy="35447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004048" y="1980282"/>
            <a:ext cx="1296144" cy="1594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프로필 사진 수정 가능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31419" y="2816867"/>
            <a:ext cx="3332319" cy="2017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sessionScope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로그인 되어진  수정할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userid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보여주기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ko-KR" altLang="en-US" sz="1000" spc="-150" smtClean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불가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31420" y="3371110"/>
            <a:ext cx="1168772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 변경 가능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32040" y="4021333"/>
            <a:ext cx="2225015" cy="2139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스타일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변경 가능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60164" y="1263064"/>
            <a:ext cx="2296012" cy="2323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회원정보 수정 완료시 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alert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 확인  </a:t>
            </a:r>
            <a:endParaRPr lang="en-US" altLang="ko-KR" sz="1000" spc="-150" smtClean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6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10" y="1619994"/>
            <a:ext cx="2581275" cy="2247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635646"/>
            <a:ext cx="4426854" cy="2304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9712" y="218315"/>
            <a:ext cx="2056973" cy="523220"/>
          </a:xfrm>
          <a:prstGeom prst="rect">
            <a:avLst/>
          </a:prstGeom>
          <a:solidFill>
            <a:srgbClr val="FFE8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로그아웃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5856" y="2787774"/>
            <a:ext cx="3528392" cy="2880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  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로그아웃 버튼을 누르면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session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재시작하여 저장된 정보를 날린다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506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5000" r="25587" b="6601"/>
          <a:stretch/>
        </p:blipFill>
        <p:spPr>
          <a:xfrm>
            <a:off x="4414386" y="915567"/>
            <a:ext cx="4729614" cy="35283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6602" r="24013" b="3801"/>
          <a:stretch/>
        </p:blipFill>
        <p:spPr>
          <a:xfrm>
            <a:off x="-17360" y="915566"/>
            <a:ext cx="443174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75147" y="1275606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KT&amp;G 상상제목 B" pitchFamily="2" charset="-127"/>
                <a:ea typeface="KT&amp;G 상상제목 B" pitchFamily="2" charset="-127"/>
              </a:rPr>
              <a:t>감사합니다</a:t>
            </a:r>
            <a:endParaRPr lang="ko-KR" altLang="en-US" sz="2800" spc="-150" dirty="0">
              <a:solidFill>
                <a:srgbClr val="333A3D"/>
              </a:solidFill>
              <a:latin typeface="KT&amp;G 상상제목 B" pitchFamily="2" charset="-127"/>
              <a:ea typeface="KT&amp;G 상상제목 B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28465"/>
            <a:ext cx="4203174" cy="2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12200" r="20075" b="3801"/>
          <a:stretch/>
        </p:blipFill>
        <p:spPr>
          <a:xfrm>
            <a:off x="0" y="987574"/>
            <a:ext cx="5060173" cy="37482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8001" r="22437" b="3800"/>
          <a:stretch/>
        </p:blipFill>
        <p:spPr>
          <a:xfrm>
            <a:off x="4499992" y="987575"/>
            <a:ext cx="4644008" cy="37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6601" r="22438" b="6601"/>
          <a:stretch/>
        </p:blipFill>
        <p:spPr>
          <a:xfrm>
            <a:off x="2771800" y="915566"/>
            <a:ext cx="4211960" cy="36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9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2" y="1131590"/>
            <a:ext cx="547260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개요</a:t>
            </a:r>
            <a:endParaRPr lang="en-US" altLang="ko-KR" sz="25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주제 선정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5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단계</a:t>
            </a:r>
            <a:endParaRPr lang="en-US" altLang="ko-KR" sz="25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설계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설계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가공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 및 웹 구현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707654"/>
            <a:ext cx="9144000" cy="136815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3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9872" y="3363838"/>
            <a:ext cx="2592288" cy="65463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86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84355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목차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1707654"/>
            <a:ext cx="5454352" cy="2031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Mysql</a:t>
            </a:r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 구성</a:t>
            </a:r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14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mybatis</a:t>
            </a:r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연결 및 </a:t>
            </a:r>
            <a:r>
              <a:rPr lang="en-US" altLang="ko-KR" sz="14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sqlFactory</a:t>
            </a:r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주입 테스트</a:t>
            </a:r>
            <a:endParaRPr lang="en-US" altLang="ko-KR" sz="1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Main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blogMain</a:t>
            </a:r>
            <a:endParaRPr lang="en-US" altLang="ko-KR" sz="1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endParaRPr lang="en-US" altLang="ko-KR" sz="1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01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2" y="1347614"/>
            <a:ext cx="3024336" cy="3528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55976" y="2571750"/>
            <a:ext cx="4283968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log, review, score(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 구성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테이블 마다 고유 번호와 자동 증가 할 수 있게 구성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Mysql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 구성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98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50817"/>
            <a:ext cx="5325198" cy="1739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0022" y="787819"/>
            <a:ext cx="683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myBatis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sqlFactory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82898"/>
            <a:ext cx="5400600" cy="11547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84168" y="1923678"/>
            <a:ext cx="2304256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dataSource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mysql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연결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</a:p>
          <a:p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sqlSessionFactory(mybatis.xml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),</a:t>
            </a:r>
          </a:p>
          <a:p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sqlSession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빈 생성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패키지에 주입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4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47" y="1282928"/>
            <a:ext cx="4455165" cy="16488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3003798"/>
            <a:ext cx="4464497" cy="18722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76156" y="1618809"/>
            <a:ext cx="1800200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Mysql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dataSource</a:t>
            </a:r>
            <a:r>
              <a:rPr lang="en-US" altLang="ko-KR" sz="12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ko-KR" altLang="en-US" sz="12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연결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(Test)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6156" y="3363838"/>
            <a:ext cx="2376264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Test</a:t>
            </a:r>
          </a:p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sqlFactory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주입</a:t>
            </a:r>
            <a:r>
              <a:rPr lang="en-US" altLang="ko-KR" sz="12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sqlSession</a:t>
            </a:r>
          </a:p>
          <a:p>
            <a:r>
              <a:rPr lang="en-US" altLang="ko-KR" sz="12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객체 확인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082" y="787819"/>
            <a:ext cx="683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dataSource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sqlFactory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연결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Test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96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main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31407"/>
            <a:ext cx="3600400" cy="936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419622"/>
            <a:ext cx="3600400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테이블의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score(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 점수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내림차순 으로 정렬 상위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 까지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select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 후에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BlogRankVO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결과 받음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34"/>
            <a:ext cx="1684397" cy="2931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18" y="2059938"/>
            <a:ext cx="1740821" cy="2427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4" y="4480098"/>
            <a:ext cx="4427984" cy="5125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7984" y="3723878"/>
            <a:ext cx="2520280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BlogRankVO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받을 변수와 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getter, setter,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toString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7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main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5" y="1778568"/>
            <a:ext cx="2925611" cy="6590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285" y="3579862"/>
            <a:ext cx="7848872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1.BlogDAO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인터페이스 생성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리스트 형식의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BlogRankVO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호출하는 메서드 생성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BlogDAOImpl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클래스를 생성 후 주입 </a:t>
            </a:r>
            <a:r>
              <a:rPr lang="ko-KR" altLang="en-US" sz="1200" i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받은 </a:t>
            </a:r>
            <a:r>
              <a:rPr lang="en-US" altLang="ko-KR" sz="1200" i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SqlSession</a:t>
            </a:r>
            <a:r>
              <a:rPr lang="en-US" altLang="ko-KR" sz="1200" i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i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이용해 쿼리의 결과 값을 </a:t>
            </a:r>
            <a:r>
              <a:rPr lang="ko-KR" altLang="en-US" sz="1200" i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받아옴</a:t>
            </a:r>
            <a:endParaRPr lang="ko-KR" altLang="en-US" sz="1200" i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778568"/>
            <a:ext cx="4536504" cy="16427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4331" y="1322021"/>
            <a:ext cx="1330765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blogDAO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923928" y="1343043"/>
            <a:ext cx="1330765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blogDAOImpl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2918"/>
            <a:ext cx="3751109" cy="19289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92" y="1471095"/>
            <a:ext cx="3256802" cy="19250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51" y="3577971"/>
            <a:ext cx="4680520" cy="82178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815982" y="3014505"/>
            <a:ext cx="504056" cy="144015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H="1">
            <a:off x="1599958" y="3137429"/>
            <a:ext cx="289841" cy="525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1403648" y="3695415"/>
            <a:ext cx="2520279" cy="228152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15" idx="7"/>
          </p:cNvCxnSpPr>
          <p:nvPr/>
        </p:nvCxnSpPr>
        <p:spPr>
          <a:xfrm flipH="1">
            <a:off x="3554841" y="1707654"/>
            <a:ext cx="3033383" cy="20211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76056" y="3300857"/>
            <a:ext cx="3960440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1.Main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컨트롤러 에서 가져온 쿼리 값을 리스트 형식으로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rank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 후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blogRank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main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페이지에 리턴 한다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  <a:p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Main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페이지에서 불러온 이미지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파일명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main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컨트롤러에서 이미지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불러옴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동시에 클릭하면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페이지가 나올 수 있게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blog_userid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bnum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컨트롤러의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detail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넘긴다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main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58" y="1105866"/>
            <a:ext cx="1330765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blogController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5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main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03435"/>
            <a:ext cx="5760640" cy="3141512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4427984" y="1419622"/>
            <a:ext cx="1872208" cy="1584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45696" y="1157151"/>
            <a:ext cx="2088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클릭시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페이지로 넘어감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blog_userid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bnum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이동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슬라이드로 출력</a:t>
            </a: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7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blogMain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6144"/>
            <a:ext cx="4608513" cy="8713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48508"/>
            <a:ext cx="1877116" cy="28597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148508"/>
            <a:ext cx="4160174" cy="2859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2148508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blogMain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페이지에 띄울 쿼리 생성 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BlogMainListVO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출력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3867894"/>
            <a:ext cx="9144000" cy="432048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</a:t>
            </a:r>
            <a:r>
              <a:rPr lang="ko-KR" altLang="en-US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추천 사이트 분석</a:t>
            </a:r>
            <a:endParaRPr lang="ko-KR" altLang="en-US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6" y="2787774"/>
            <a:ext cx="360548" cy="3605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5736" y="1779662"/>
            <a:ext cx="4841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개인적인 공간이었던 자신의 집 공간들을 자신의 </a:t>
            </a:r>
            <a:r>
              <a:rPr lang="ko-KR" altLang="en-US" sz="15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인테리어와</a:t>
            </a:r>
            <a:endParaRPr lang="en-US" altLang="ko-KR" sz="15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5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사람의 인테리어를 비교 혹은 공유하는 플랫폼 개발</a:t>
            </a:r>
            <a:endParaRPr lang="ko-KR" altLang="en-US"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0505" y="218628"/>
            <a:ext cx="4188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 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주제 선정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6627" y="2806465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</a:t>
            </a:r>
            <a:endParaRPr lang="ko-KR" altLang="en-US"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0980" y="2825157"/>
            <a:ext cx="7569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구현</a:t>
            </a:r>
            <a:endParaRPr lang="ko-KR" altLang="en-US"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36077" y="1635646"/>
            <a:ext cx="319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7467" y="1661015"/>
            <a:ext cx="319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31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blogMain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9" b="69047"/>
          <a:stretch/>
        </p:blipFill>
        <p:spPr>
          <a:xfrm>
            <a:off x="316853" y="1916886"/>
            <a:ext cx="5099891" cy="4320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8" b="83600"/>
          <a:stretch/>
        </p:blipFill>
        <p:spPr>
          <a:xfrm>
            <a:off x="323528" y="3108670"/>
            <a:ext cx="5099891" cy="771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6719" y="2716509"/>
            <a:ext cx="1330765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blogDAOImpl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79781" y="1478541"/>
            <a:ext cx="1330765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blogDAO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361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blogMain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57151"/>
            <a:ext cx="3816424" cy="2880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79" y="1154338"/>
            <a:ext cx="4464496" cy="297017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03648" y="2378474"/>
            <a:ext cx="576064" cy="144016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490102" y="1491630"/>
            <a:ext cx="2754306" cy="144016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406352" y="1635646"/>
            <a:ext cx="3173760" cy="1224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99" y="2462467"/>
            <a:ext cx="3212405" cy="2499742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516216" y="1632180"/>
            <a:ext cx="1809818" cy="135632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3"/>
          </p:cNvCxnSpPr>
          <p:nvPr/>
        </p:nvCxnSpPr>
        <p:spPr>
          <a:xfrm flipH="1">
            <a:off x="6222776" y="1747949"/>
            <a:ext cx="558482" cy="907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9" idx="6"/>
          </p:cNvCxnSpPr>
          <p:nvPr/>
        </p:nvCxnSpPr>
        <p:spPr>
          <a:xfrm flipV="1">
            <a:off x="1979712" y="1275606"/>
            <a:ext cx="3672408" cy="1174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76256" y="2522490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블로그 이미지 출력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68327" y="1416630"/>
            <a:ext cx="1330765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blogContooler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744353" y="4443702"/>
            <a:ext cx="1330765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blogContooler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45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blogMain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991" y="1347614"/>
            <a:ext cx="3559765" cy="29523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3081570"/>
            <a:ext cx="3419872" cy="18879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203598"/>
            <a:ext cx="3419872" cy="177133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563888" y="1923678"/>
            <a:ext cx="2160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635896" y="3651870"/>
            <a:ext cx="1944216" cy="144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07904" y="199568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슬라이드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35896" y="33386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리스트 출력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글 쓰기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쿼리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DTO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입력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00" r="1845" b="19200"/>
          <a:stretch/>
        </p:blipFill>
        <p:spPr>
          <a:xfrm>
            <a:off x="3347864" y="1204669"/>
            <a:ext cx="4734190" cy="1253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4202"/>
            <a:ext cx="2088232" cy="35799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787774"/>
            <a:ext cx="4785698" cy="192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9" t="13892" r="3354" b="77001"/>
          <a:stretch/>
        </p:blipFill>
        <p:spPr>
          <a:xfrm>
            <a:off x="179512" y="1801752"/>
            <a:ext cx="4294593" cy="3136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03" r="3766" b="22122"/>
          <a:stretch/>
        </p:blipFill>
        <p:spPr>
          <a:xfrm>
            <a:off x="179512" y="2688730"/>
            <a:ext cx="4342657" cy="7280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47614"/>
            <a:ext cx="4124692" cy="34102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1824" y="1380672"/>
            <a:ext cx="100811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512" y="2296569"/>
            <a:ext cx="1152128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blogDAOImpl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6016" y="956819"/>
            <a:ext cx="1512168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blogController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03435"/>
            <a:ext cx="4352773" cy="22324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3180"/>
            <a:ext cx="4104456" cy="36108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3968" y="3651870"/>
            <a:ext cx="3960440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페이지에서 이미지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title, style, </a:t>
            </a:r>
          </a:p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아이디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프로필 </a:t>
            </a:r>
            <a:r>
              <a:rPr lang="ko-KR" altLang="en-US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이미지명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컨트롤러에 전달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2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0" y="1419622"/>
            <a:ext cx="4124692" cy="3410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9992" y="3507854"/>
            <a:ext cx="4104456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받아와서 이미지 파일은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img_file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나머지 데이터는 한글 </a:t>
            </a:r>
            <a:r>
              <a:rPr lang="ko-KR" altLang="en-US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인코딩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후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tb_blog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2584" y="2345736"/>
            <a:ext cx="194421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Blog_userid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style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blog/detail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redirect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825166"/>
            <a:ext cx="2304256" cy="23035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627784" y="2043630"/>
            <a:ext cx="288032" cy="36004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28710" y="2807401"/>
            <a:ext cx="3654152" cy="1616798"/>
          </a:xfrm>
          <a:prstGeom prst="roundRect">
            <a:avLst>
              <a:gd name="adj" fmla="val 15028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93440" y="1103516"/>
            <a:ext cx="1296144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blogController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6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9" y="3392642"/>
            <a:ext cx="3744416" cy="6480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9" y="1709410"/>
            <a:ext cx="3744416" cy="10590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47" y="1152687"/>
            <a:ext cx="1862429" cy="29523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79" y="1152687"/>
            <a:ext cx="2139581" cy="33171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371950"/>
            <a:ext cx="5220072" cy="55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409" y="1293794"/>
            <a:ext cx="2862393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tb_blog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있는 데이터 리스트로 출력</a:t>
            </a:r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409" y="3014831"/>
            <a:ext cx="2807211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취향과 같은 데이터 리스트로 출력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4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20" y="2859782"/>
            <a:ext cx="4032448" cy="12308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20" y="1275606"/>
            <a:ext cx="3960440" cy="1440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0" y="1275606"/>
            <a:ext cx="2226680" cy="3384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31294" y="1362135"/>
            <a:ext cx="2427132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사람의 취향을 알기 위해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tb_user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데이터를 뽑아 오기 위한 쿼리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8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773" r="-2628" b="53843"/>
          <a:stretch/>
        </p:blipFill>
        <p:spPr>
          <a:xfrm>
            <a:off x="284016" y="1779662"/>
            <a:ext cx="3317710" cy="4320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3" r="2338"/>
          <a:stretch/>
        </p:blipFill>
        <p:spPr>
          <a:xfrm>
            <a:off x="258538" y="3318528"/>
            <a:ext cx="3231668" cy="4320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28" r="2125" b="39673"/>
          <a:stretch/>
        </p:blipFill>
        <p:spPr>
          <a:xfrm>
            <a:off x="246043" y="2886480"/>
            <a:ext cx="3238686" cy="432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043" y="4166192"/>
            <a:ext cx="3456384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내가 작성한 글과 취향과 같은 데이터를 불러오기 위한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017" y="1368428"/>
            <a:ext cx="831600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043" y="2464889"/>
            <a:ext cx="1157605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blogDAOImpl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4"/>
          <a:stretch/>
        </p:blipFill>
        <p:spPr>
          <a:xfrm>
            <a:off x="4211960" y="1665661"/>
            <a:ext cx="3874030" cy="40203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14" y="2318370"/>
            <a:ext cx="3870176" cy="18722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8775" y="4304691"/>
            <a:ext cx="3600400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사람의 데이터를 가져오기 위한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6216" y="2503036"/>
            <a:ext cx="1152128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UserDAOImpl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5544" y="1271263"/>
            <a:ext cx="1148544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UserDAO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1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227934"/>
            <a:ext cx="9144000" cy="432048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1131590"/>
            <a:ext cx="3816424" cy="2821101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932040" y="1131590"/>
            <a:ext cx="3816424" cy="2821101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60505" y="218628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 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62" y="1672768"/>
            <a:ext cx="1681482" cy="1862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13145"/>
            <a:ext cx="1504546" cy="1763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85" y="1419033"/>
            <a:ext cx="777309" cy="7773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69" y="2283718"/>
            <a:ext cx="2569784" cy="13290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2" y="1233201"/>
            <a:ext cx="2131572" cy="10657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82" y="3076342"/>
            <a:ext cx="1342449" cy="7338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64" y="2859782"/>
            <a:ext cx="950432" cy="9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578" y="16259"/>
            <a:ext cx="3744416" cy="2186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1"/>
          <a:stretch/>
        </p:blipFill>
        <p:spPr>
          <a:xfrm>
            <a:off x="186408" y="1269288"/>
            <a:ext cx="4025552" cy="1950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86" y="1832861"/>
            <a:ext cx="3744416" cy="22322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9" name="타원 8"/>
          <p:cNvSpPr/>
          <p:nvPr/>
        </p:nvSpPr>
        <p:spPr>
          <a:xfrm>
            <a:off x="1162032" y="2824894"/>
            <a:ext cx="576064" cy="140707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62032" y="2698472"/>
            <a:ext cx="576064" cy="140707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62032" y="2570673"/>
            <a:ext cx="576064" cy="140707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2" idx="6"/>
          </p:cNvCxnSpPr>
          <p:nvPr/>
        </p:nvCxnSpPr>
        <p:spPr>
          <a:xfrm flipV="1">
            <a:off x="1738096" y="2588948"/>
            <a:ext cx="4490088" cy="17987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0" y="3025879"/>
            <a:ext cx="4104456" cy="2078460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3" idx="7"/>
          </p:cNvCxnSpPr>
          <p:nvPr/>
        </p:nvCxnSpPr>
        <p:spPr>
          <a:xfrm flipV="1">
            <a:off x="1653733" y="555526"/>
            <a:ext cx="2558227" cy="203575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9" idx="6"/>
          </p:cNvCxnSpPr>
          <p:nvPr/>
        </p:nvCxnSpPr>
        <p:spPr>
          <a:xfrm>
            <a:off x="1738096" y="2895248"/>
            <a:ext cx="1105712" cy="48811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39571" y="3172848"/>
            <a:ext cx="1528458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프로필 출력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60232" y="3867894"/>
            <a:ext cx="2376264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detailList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forEach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문으로 출력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17062" y="85420"/>
            <a:ext cx="2376264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나와 같은 취향의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tatesList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forEach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문으로 출력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7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63638"/>
            <a:ext cx="4283968" cy="24723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63638"/>
            <a:ext cx="4284536" cy="2470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512" y="1157151"/>
            <a:ext cx="2016224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 출력 화면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0700" y="3147814"/>
            <a:ext cx="97913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작성한 글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156176" y="2783838"/>
            <a:ext cx="19442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나와 같은 취향의 블로그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3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4" y="1563637"/>
            <a:ext cx="4032448" cy="24705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63637"/>
            <a:ext cx="4048134" cy="2470523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3707904" y="2715766"/>
            <a:ext cx="1440160" cy="43204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8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5-1.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9" y="1347738"/>
            <a:ext cx="4104456" cy="10079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9" y="2783331"/>
            <a:ext cx="4104456" cy="9196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11" y="1822580"/>
            <a:ext cx="4248472" cy="9907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80306"/>
            <a:ext cx="4245383" cy="15840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79712" y="2199976"/>
            <a:ext cx="197009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내가 쓴 글의 자세한 내용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7704" y="3564503"/>
            <a:ext cx="197009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작성한 글 클릭 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 때 마다 조회수 증가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8911" y="1347738"/>
            <a:ext cx="197009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1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5-1.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6021"/>
            <a:ext cx="2775269" cy="33977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24" y="1219224"/>
            <a:ext cx="2376264" cy="33845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31" y="1219224"/>
            <a:ext cx="3480165" cy="7190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8245" y="2067694"/>
            <a:ext cx="197009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 된 글의 상세 내용을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받아 올 곳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1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7" y="1234283"/>
            <a:ext cx="2944850" cy="36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1234283"/>
            <a:ext cx="5256584" cy="26336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96137" y="1419622"/>
            <a:ext cx="2232247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리스트로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ko-KR" altLang="en-US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받는곳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0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7614"/>
            <a:ext cx="2759990" cy="34153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1" y="1370957"/>
            <a:ext cx="5534144" cy="28293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6176" y="1491630"/>
            <a:ext cx="244827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Review data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받아 오는 곳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8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16401" r="8039" b="65400"/>
          <a:stretch/>
        </p:blipFill>
        <p:spPr>
          <a:xfrm>
            <a:off x="4330101" y="2415581"/>
            <a:ext cx="3744416" cy="6801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9" r="13559" b="37355"/>
          <a:stretch/>
        </p:blipFill>
        <p:spPr>
          <a:xfrm>
            <a:off x="395536" y="1699216"/>
            <a:ext cx="3672408" cy="5040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88"/>
          <a:stretch/>
        </p:blipFill>
        <p:spPr>
          <a:xfrm>
            <a:off x="4330101" y="1683175"/>
            <a:ext cx="3744416" cy="5888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7616" y="1324648"/>
            <a:ext cx="197009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0101" y="1288076"/>
            <a:ext cx="197009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blogDAOImpl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02309" y="2148856"/>
            <a:ext cx="244827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변수가 넘어 올 때 마다 조회수가 자동으로 증가 한다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5243139" y="2012524"/>
            <a:ext cx="144016" cy="59799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004048" y="2631605"/>
            <a:ext cx="952394" cy="124028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6600" r="10709"/>
          <a:stretch/>
        </p:blipFill>
        <p:spPr>
          <a:xfrm>
            <a:off x="373631" y="2456055"/>
            <a:ext cx="3694313" cy="7317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54200" r="1871"/>
          <a:stretch/>
        </p:blipFill>
        <p:spPr>
          <a:xfrm>
            <a:off x="4355977" y="3239204"/>
            <a:ext cx="3718540" cy="17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23736"/>
            <a:ext cx="3744416" cy="23762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1203598"/>
            <a:ext cx="3975547" cy="3364238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547664" y="1491630"/>
            <a:ext cx="520346" cy="144016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2" idx="6"/>
          </p:cNvCxnSpPr>
          <p:nvPr/>
        </p:nvCxnSpPr>
        <p:spPr>
          <a:xfrm flipV="1">
            <a:off x="2068010" y="1347614"/>
            <a:ext cx="3080054" cy="216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0032" y="884798"/>
            <a:ext cx="122413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내용 출력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7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2" y="1707654"/>
            <a:ext cx="3960440" cy="30243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22208"/>
            <a:ext cx="4319251" cy="30243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20" y="1251107"/>
            <a:ext cx="172819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Detail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 결과 물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6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71329" y="896980"/>
            <a:ext cx="6768752" cy="914412"/>
            <a:chOff x="1547664" y="843558"/>
            <a:chExt cx="7056784" cy="1318654"/>
          </a:xfrm>
        </p:grpSpPr>
        <p:sp>
          <p:nvSpPr>
            <p:cNvPr id="9" name="직사각형 8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660346" y="958604"/>
              <a:ext cx="171183" cy="223280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55576" y="2781120"/>
            <a:ext cx="6768752" cy="914412"/>
          </a:xfrm>
          <a:prstGeom prst="rect">
            <a:avLst/>
          </a:prstGeom>
          <a:solidFill>
            <a:srgbClr val="E5D5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61750" y="993288"/>
            <a:ext cx="4383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글 (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업로드, 사진, 글, 댓글, 좋아요)</a:t>
            </a:r>
          </a:p>
          <a:p>
            <a:pPr>
              <a:defRPr/>
            </a:pP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 랭킹</a:t>
            </a:r>
          </a:p>
          <a:p>
            <a:pPr>
              <a:defRPr/>
            </a:pP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분석: 글 읽은 사람의 회원정보를 바탕으로 블로그 추천</a:t>
            </a:r>
          </a:p>
          <a:p>
            <a:pPr>
              <a:defRPr/>
            </a:pP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비슷한 성향의 사람의 블로그</a:t>
            </a: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</a:t>
            </a: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매칭</a:t>
            </a:r>
          </a:p>
          <a:p>
            <a:endParaRPr lang="en-US" altLang="ko-KR" sz="1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9712" y="218315"/>
            <a:ext cx="32143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설계</a:t>
            </a:r>
            <a:endParaRPr lang="en-US" altLang="ko-KR" sz="2000" spc="-15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61750" y="1908425"/>
            <a:ext cx="4721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</a:t>
            </a: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카페</a:t>
            </a: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인테리어 사이트 등 내에서 긍정적이고 핫한 인테리어를 </a:t>
            </a:r>
            <a:endParaRPr lang="en-US" altLang="ko-KR" sz="10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찾아주기</a:t>
            </a:r>
            <a:endParaRPr lang="ko-KR" altLang="en-US" sz="1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리뷰를 분석(tf-idf)해서 머신러닝으로 분류 후 카페 리뷰를 </a:t>
            </a:r>
            <a:endParaRPr lang="en-US" altLang="ko-KR" sz="100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분석해서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랭 킹을 직접 매김</a:t>
            </a: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카페내의 랭킹을 모두 매김</a:t>
            </a:r>
            <a:endParaRPr lang="en-US" altLang="ko-KR" sz="1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61750" y="3007493"/>
            <a:ext cx="4955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가구를</a:t>
            </a: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입력하면 어울리는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인테리어를</a:t>
            </a: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매칭 </a:t>
            </a:r>
          </a:p>
          <a:p>
            <a:pPr>
              <a:defRPr/>
            </a:pPr>
            <a:r>
              <a:rPr lang="en-US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</a:t>
            </a: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글에 올라와있는 사진들의 색을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추출</a:t>
            </a: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해서 추천</a:t>
            </a:r>
            <a:r>
              <a:rPr lang="en-US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endParaRPr lang="en-US" altLang="ko-KR" sz="1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차트에 있는 색 클릭 시 해당 색의 인테리어 매칭 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sz="1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863659" y="1989827"/>
            <a:ext cx="164196" cy="154832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79412" y="2959555"/>
            <a:ext cx="164196" cy="154832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63659" y="3857078"/>
            <a:ext cx="164196" cy="154832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584447" y="3902449"/>
            <a:ext cx="4955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판매점 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검색</a:t>
            </a:r>
            <a:endParaRPr lang="en-US" altLang="ko-KR" sz="1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판매점의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매장 위치 표시</a:t>
            </a:r>
          </a:p>
          <a:p>
            <a:pPr>
              <a:defRPr/>
            </a:pP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로그인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회원정보 수정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로그아웃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메인화면 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64666" y="941706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51546" y="186771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68479" y="2837447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가구매칭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19086" y="3822608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판매점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04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351279"/>
            <a:ext cx="3672407" cy="30243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5" y="1351279"/>
            <a:ext cx="4248472" cy="288032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796136" y="3003798"/>
            <a:ext cx="1944216" cy="360040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491880" y="3363838"/>
            <a:ext cx="2304256" cy="8677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3608" y="4081650"/>
            <a:ext cx="244827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입력 값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히든</a:t>
            </a:r>
            <a:r>
              <a:rPr lang="ko-KR" altLang="en-US" sz="1200" dirty="0" smtClean="0"/>
              <a:t> 값 을 </a:t>
            </a:r>
            <a:r>
              <a:rPr lang="en-US" altLang="ko-KR" sz="1200" dirty="0" err="1" smtClean="0"/>
              <a:t>ajax_reiview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값을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로 넘긴다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3" name="타원 12"/>
          <p:cNvSpPr/>
          <p:nvPr/>
        </p:nvSpPr>
        <p:spPr>
          <a:xfrm>
            <a:off x="2068010" y="3723878"/>
            <a:ext cx="595778" cy="262471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234283"/>
            <a:ext cx="5112568" cy="35101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4283"/>
            <a:ext cx="3398778" cy="20575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21456" r="131" b="50650"/>
          <a:stretch/>
        </p:blipFill>
        <p:spPr>
          <a:xfrm>
            <a:off x="179513" y="3466530"/>
            <a:ext cx="3398778" cy="127787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899592" y="2499742"/>
            <a:ext cx="360040" cy="216024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3" idx="6"/>
          </p:cNvCxnSpPr>
          <p:nvPr/>
        </p:nvCxnSpPr>
        <p:spPr>
          <a:xfrm flipV="1">
            <a:off x="1259632" y="1491630"/>
            <a:ext cx="2736304" cy="11161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44208" y="1635646"/>
            <a:ext cx="136815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입력값을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받아옴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95936" y="1563638"/>
            <a:ext cx="2232248" cy="57606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6300192" y="1707654"/>
            <a:ext cx="45719" cy="144016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483768" y="2427734"/>
            <a:ext cx="1944216" cy="14401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36371" y="3076336"/>
            <a:ext cx="1051317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전달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043608" y="3003798"/>
            <a:ext cx="3254762" cy="15121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43808" y="3682357"/>
            <a:ext cx="2232248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reviewList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ajax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result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리턴 되고 원래 리스트 되는 곳에 이어 붙인다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4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86" y="1623250"/>
            <a:ext cx="6470646" cy="3240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2587" y="1258191"/>
            <a:ext cx="2016224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reviewList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출력 되는 곳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59632" y="3003798"/>
            <a:ext cx="5472608" cy="1440160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43808" y="3867894"/>
            <a:ext cx="3672408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내가 쓴 리뷰 일 경우에만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review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버튼이 출력 되고 아닐 경우 출력되지 않는다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7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상세내용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8" y="1491630"/>
            <a:ext cx="3582144" cy="30243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91630"/>
            <a:ext cx="4176464" cy="3024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808" y="1157151"/>
            <a:ext cx="113387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쓰기 전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9992" y="1157150"/>
            <a:ext cx="936104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쓴 후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48064" y="3147814"/>
            <a:ext cx="2664296" cy="7920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1600" y="3003798"/>
            <a:ext cx="2304256" cy="7200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635896" y="3291830"/>
            <a:ext cx="1008112" cy="36004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35646"/>
            <a:ext cx="3816424" cy="27854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77" y="1636018"/>
            <a:ext cx="4116287" cy="279481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07904" y="3075806"/>
            <a:ext cx="1152128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4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379" r="9914" b="15773"/>
          <a:stretch/>
        </p:blipFill>
        <p:spPr>
          <a:xfrm>
            <a:off x="467544" y="1563638"/>
            <a:ext cx="4464496" cy="259228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3568" y="1563638"/>
            <a:ext cx="3960440" cy="1368152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3003798"/>
            <a:ext cx="3960440" cy="115212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54352" y="2016881"/>
            <a:ext cx="316835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처음 클릭 시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tb_score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데이터 삽입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카운트 증가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4352" y="3435846"/>
            <a:ext cx="316835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두번째 클릭 시 </a:t>
            </a:r>
            <a:r>
              <a:rPr lang="en-US" altLang="ko-KR" sz="1200" dirty="0" err="1" smtClean="0"/>
              <a:t>tb_score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에 데이터 삭제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카운트 감소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692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en-US" altLang="ko-KR" dirty="0" err="1" smtClean="0"/>
              <a:t>myBlogDetail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좋아요 </a:t>
            </a:r>
            <a:r>
              <a:rPr lang="en-US" altLang="ko-KR" dirty="0" smtClean="0"/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9622"/>
            <a:ext cx="2772883" cy="36001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419622"/>
            <a:ext cx="5508104" cy="2434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1761" y="1995686"/>
            <a:ext cx="2232248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누른 사람의 데이터가 들어 옴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8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634" b="46124"/>
          <a:stretch/>
        </p:blipFill>
        <p:spPr>
          <a:xfrm>
            <a:off x="251520" y="1563638"/>
            <a:ext cx="4176464" cy="11868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0" r="7956" b="2383"/>
          <a:stretch/>
        </p:blipFill>
        <p:spPr>
          <a:xfrm>
            <a:off x="4716016" y="1560950"/>
            <a:ext cx="4176464" cy="3312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1215629"/>
            <a:ext cx="100811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192522"/>
            <a:ext cx="122413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blogDAOImpl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81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62974"/>
            <a:ext cx="3744416" cy="25525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72" r="20000"/>
          <a:stretch/>
        </p:blipFill>
        <p:spPr>
          <a:xfrm>
            <a:off x="323528" y="1347614"/>
            <a:ext cx="3744416" cy="7177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347614"/>
            <a:ext cx="1512167" cy="33679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576" y="3135014"/>
            <a:ext cx="3327919" cy="15805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88495" y="1347614"/>
            <a:ext cx="3420009" cy="10156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blogController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받은 데이터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scoreDTO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TwoDTO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userid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blog_bnum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tb_score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데이터 를 출력한다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테이블에 데이터가 있는지 없는지 확인하는 용도로 사용한다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9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 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9" r="2491" b="-1332"/>
          <a:stretch/>
        </p:blipFill>
        <p:spPr>
          <a:xfrm>
            <a:off x="253660" y="1355664"/>
            <a:ext cx="4630578" cy="10129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378762"/>
            <a:ext cx="4630578" cy="2570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3147814"/>
            <a:ext cx="3420009" cy="10156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blogController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받은 데이터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scoreDTO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TwoDTO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userid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blog_bnum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tb_score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데이터 를 출력한다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테이블에 데이터가 있는지 없는지 확인하는 용도로 사용한다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660" y="1078665"/>
            <a:ext cx="100811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9106" y="2079327"/>
            <a:ext cx="1152128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blogDAOImpl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03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528" y="176322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 과정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기간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26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)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9"/>
          <a:stretch/>
        </p:blipFill>
        <p:spPr>
          <a:xfrm>
            <a:off x="29716" y="771550"/>
            <a:ext cx="1210235" cy="4264000"/>
          </a:xfrm>
          <a:prstGeom prst="rect">
            <a:avLst/>
          </a:prstGeom>
        </p:spPr>
      </p:pic>
      <p:sp>
        <p:nvSpPr>
          <p:cNvPr id="15" name="이등변 삼각형 14"/>
          <p:cNvSpPr/>
          <p:nvPr/>
        </p:nvSpPr>
        <p:spPr>
          <a:xfrm flipV="1">
            <a:off x="220213" y="4747456"/>
            <a:ext cx="792088" cy="792088"/>
          </a:xfrm>
          <a:prstGeom prst="triangl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23197" y="843558"/>
            <a:ext cx="7969615" cy="1318654"/>
            <a:chOff x="634833" y="843558"/>
            <a:chExt cx="7969615" cy="1318654"/>
          </a:xfrm>
        </p:grpSpPr>
        <p:sp>
          <p:nvSpPr>
            <p:cNvPr id="26" name="직사각형 25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634833" y="1003896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6257" y="1536324"/>
            <a:ext cx="7976555" cy="2054793"/>
            <a:chOff x="627893" y="107419"/>
            <a:chExt cx="7976555" cy="2054793"/>
          </a:xfrm>
        </p:grpSpPr>
        <p:sp>
          <p:nvSpPr>
            <p:cNvPr id="30" name="직사각형 29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627893" y="107419"/>
              <a:ext cx="1096321" cy="896477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3197" y="3701368"/>
            <a:ext cx="7969615" cy="1318654"/>
            <a:chOff x="634833" y="843558"/>
            <a:chExt cx="7969615" cy="1318654"/>
          </a:xfrm>
        </p:grpSpPr>
        <p:sp>
          <p:nvSpPr>
            <p:cNvPr id="18" name="직사각형 17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34833" y="1003896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705638" y="2248135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기능 분석 및 설계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( 5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39294" y="873897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수행 준비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( 10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57086" y="903689"/>
            <a:ext cx="36635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화면설계서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WorkFlow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ERD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기능설명서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400" spc="-150" dirty="0" smtClean="0">
              <a:solidFill>
                <a:srgbClr val="333A3D"/>
              </a:solidFill>
              <a:latin typeface="KT&amp;G 상상본문 M" pitchFamily="50" charset="-127"/>
              <a:ea typeface="KT&amp;G 상상본문 M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39294" y="3677040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88401" y="2331625"/>
            <a:ext cx="366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 설계서 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WorkFlw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ERD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 설명서 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확인 및 변경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보완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</a:t>
            </a:r>
            <a:endParaRPr lang="en-US" altLang="ko-KR" sz="12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68138" y="3907683"/>
            <a:ext cx="366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 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가구매칭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r>
              <a:rPr lang="en-US" altLang="ko-KR" sz="12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12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판매점</a:t>
            </a:r>
            <a:r>
              <a:rPr lang="en-US" altLang="ko-KR" sz="12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2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css  :  </a:t>
            </a:r>
            <a:r>
              <a:rPr lang="ko-KR" altLang="en-US" sz="12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en-US" altLang="ko-KR" sz="1200" spc="-15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1400" spc="-150" dirty="0" smtClean="0">
              <a:solidFill>
                <a:srgbClr val="333A3D"/>
              </a:solidFill>
              <a:latin typeface="KT&amp;G 상상본문 M" pitchFamily="50" charset="-127"/>
              <a:ea typeface="KT&amp;G 상상본문 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2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5" b="58708"/>
          <a:stretch/>
        </p:blipFill>
        <p:spPr>
          <a:xfrm>
            <a:off x="4499992" y="1275606"/>
            <a:ext cx="4278696" cy="21238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3888432" cy="30441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3579862"/>
            <a:ext cx="4134680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 클릭 시 누른 사람 아이디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loginUserid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블로그의 아이디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blog_userid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 글 번호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bnum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(score)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데이터가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/blog/score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이동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99792" y="1635646"/>
            <a:ext cx="720080" cy="504056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5"/>
          </p:cNvCxnSpPr>
          <p:nvPr/>
        </p:nvCxnSpPr>
        <p:spPr>
          <a:xfrm>
            <a:off x="3314419" y="2065885"/>
            <a:ext cx="1401597" cy="15139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26483"/>
            <a:ext cx="5112568" cy="3096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5936" y="2427734"/>
            <a:ext cx="2736304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scoreDTO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데이터를 받아오면 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tb_score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데이터가 있는지 확인 후 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데이터가 없으면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삽입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데이터가 있으면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데이터 삭제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157151"/>
            <a:ext cx="136815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blogControlloer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4088" y="4067649"/>
            <a:ext cx="338437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데이터가 삽입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가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완료 되면 좋아요 누른 글 번호로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redirect(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13736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 데이터 시각화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t="16360" r="13725" b="12063"/>
          <a:stretch/>
        </p:blipFill>
        <p:spPr>
          <a:xfrm>
            <a:off x="220879" y="1275606"/>
            <a:ext cx="2866829" cy="33843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2" b="24105"/>
          <a:stretch/>
        </p:blipFill>
        <p:spPr>
          <a:xfrm>
            <a:off x="2077679" y="1851670"/>
            <a:ext cx="946676" cy="4659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7" b="11073"/>
          <a:stretch/>
        </p:blipFill>
        <p:spPr>
          <a:xfrm>
            <a:off x="2123728" y="3219822"/>
            <a:ext cx="883704" cy="5760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00370"/>
            <a:ext cx="2448272" cy="34063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92" y="1275606"/>
            <a:ext cx="2692172" cy="34310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47664" y="4443958"/>
            <a:ext cx="352839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나이를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10,20,30,40,50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대로 구분 해서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count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 버튼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85" r="5710" b="-1332"/>
          <a:stretch/>
        </p:blipFill>
        <p:spPr>
          <a:xfrm>
            <a:off x="105003" y="1562395"/>
            <a:ext cx="4464496" cy="8013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818" r="476" b="27156"/>
          <a:stretch/>
        </p:blipFill>
        <p:spPr>
          <a:xfrm>
            <a:off x="105003" y="2787774"/>
            <a:ext cx="4466997" cy="1080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t="4131" r="5395" b="13259"/>
          <a:stretch/>
        </p:blipFill>
        <p:spPr>
          <a:xfrm>
            <a:off x="4766891" y="2330932"/>
            <a:ext cx="4168555" cy="10890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t="79400" r="23320" b="-399"/>
          <a:stretch/>
        </p:blipFill>
        <p:spPr>
          <a:xfrm>
            <a:off x="4766891" y="1558100"/>
            <a:ext cx="4168555" cy="8056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2008" y="1221274"/>
            <a:ext cx="831600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002" y="2445322"/>
            <a:ext cx="1154629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blogDAOImpl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2962" y="1195140"/>
            <a:ext cx="133120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blogController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3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 데이터 시각화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347614"/>
            <a:ext cx="3942184" cy="35283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31742"/>
            <a:ext cx="4104456" cy="35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 데이터 시각화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214413"/>
            <a:ext cx="4826489" cy="2077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25" y="1203435"/>
            <a:ext cx="2949555" cy="37958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1760" y="3349092"/>
            <a:ext cx="2736304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Count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값이 존재 하지 않는 나이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(column)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있는 경우 임의적으로 추가 하고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‘0’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표기한다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1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 데이터 시각화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3816424" cy="27854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29" y="1266292"/>
            <a:ext cx="4116287" cy="279481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699792" y="1635646"/>
            <a:ext cx="576064" cy="50405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6"/>
          </p:cNvCxnSpPr>
          <p:nvPr/>
        </p:nvCxnSpPr>
        <p:spPr>
          <a:xfrm>
            <a:off x="3275856" y="1887674"/>
            <a:ext cx="3528392" cy="9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6804248" y="2067694"/>
            <a:ext cx="1008112" cy="187220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87708" y="2545534"/>
            <a:ext cx="2492404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 클릭 시 데이터 바로 시각화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19622"/>
            <a:ext cx="4048134" cy="24705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7" y="1419622"/>
            <a:ext cx="3998816" cy="15704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2715766"/>
            <a:ext cx="3456384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내가 쓴 글일 경우에만 수정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버튼이 보임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8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" t="23400" r="32806" b="62600"/>
          <a:stretch/>
        </p:blipFill>
        <p:spPr>
          <a:xfrm>
            <a:off x="557808" y="1447261"/>
            <a:ext cx="3476098" cy="6815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" t="61600" r="43246" b="30000"/>
          <a:stretch/>
        </p:blipFill>
        <p:spPr>
          <a:xfrm>
            <a:off x="4330240" y="1475287"/>
            <a:ext cx="3404089" cy="3585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36000" r="21615" b="48600"/>
          <a:stretch/>
        </p:blipFill>
        <p:spPr>
          <a:xfrm>
            <a:off x="4330240" y="2231608"/>
            <a:ext cx="3477383" cy="5760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b="34795"/>
          <a:stretch/>
        </p:blipFill>
        <p:spPr>
          <a:xfrm>
            <a:off x="468830" y="3075805"/>
            <a:ext cx="7338793" cy="17107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30240" y="1134717"/>
            <a:ext cx="100811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0240" y="1904972"/>
            <a:ext cx="124987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blogDAOImpl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830" y="2678945"/>
            <a:ext cx="1222850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blogController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4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38208" r="20853" b="39444"/>
          <a:stretch/>
        </p:blipFill>
        <p:spPr>
          <a:xfrm>
            <a:off x="3635896" y="1480504"/>
            <a:ext cx="3888432" cy="12241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0504"/>
            <a:ext cx="2769448" cy="33108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219822"/>
            <a:ext cx="4268186" cy="15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528" y="176322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 과정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기간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26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)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9"/>
          <a:stretch/>
        </p:blipFill>
        <p:spPr>
          <a:xfrm>
            <a:off x="29716" y="771550"/>
            <a:ext cx="1210235" cy="4264000"/>
          </a:xfrm>
          <a:prstGeom prst="rect">
            <a:avLst/>
          </a:prstGeom>
        </p:spPr>
      </p:pic>
      <p:sp>
        <p:nvSpPr>
          <p:cNvPr id="15" name="이등변 삼각형 14"/>
          <p:cNvSpPr/>
          <p:nvPr/>
        </p:nvSpPr>
        <p:spPr>
          <a:xfrm flipV="1">
            <a:off x="220213" y="4747456"/>
            <a:ext cx="792088" cy="792088"/>
          </a:xfrm>
          <a:prstGeom prst="triangl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16257" y="843558"/>
            <a:ext cx="7976555" cy="4191992"/>
            <a:chOff x="627893" y="843558"/>
            <a:chExt cx="7976555" cy="1318654"/>
          </a:xfrm>
        </p:grpSpPr>
        <p:sp>
          <p:nvSpPr>
            <p:cNvPr id="26" name="직사각형 25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627893" y="903493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1563944" y="875629"/>
              <a:ext cx="186986" cy="55728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739294" y="873897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수행 준비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( 10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23551"/>
            <a:ext cx="2160240" cy="3724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72" y="1236905"/>
            <a:ext cx="2086456" cy="37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70" r="4031" b="23713"/>
          <a:stretch/>
        </p:blipFill>
        <p:spPr>
          <a:xfrm>
            <a:off x="294866" y="1700999"/>
            <a:ext cx="4179238" cy="2880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8" b="5175"/>
          <a:stretch/>
        </p:blipFill>
        <p:spPr>
          <a:xfrm>
            <a:off x="323528" y="2864670"/>
            <a:ext cx="4147803" cy="6401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46" y="505364"/>
            <a:ext cx="4265242" cy="25704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520" y="1189503"/>
            <a:ext cx="100811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2470613"/>
            <a:ext cx="1207571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blogDAOImpl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" t="61200" r="1975" b="30400"/>
          <a:stretch/>
        </p:blipFill>
        <p:spPr>
          <a:xfrm>
            <a:off x="294866" y="2017399"/>
            <a:ext cx="4176465" cy="3529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600" r="635" b="48600"/>
          <a:stretch/>
        </p:blipFill>
        <p:spPr>
          <a:xfrm>
            <a:off x="318802" y="3504771"/>
            <a:ext cx="4152530" cy="64201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99246" y="125956"/>
            <a:ext cx="138492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BlogController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0" b="35559"/>
          <a:stretch/>
        </p:blipFill>
        <p:spPr>
          <a:xfrm>
            <a:off x="4699246" y="3178215"/>
            <a:ext cx="4265242" cy="14817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67744" y="4146784"/>
            <a:ext cx="243150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myDTO.getStyle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한글 이므로 다시 </a:t>
            </a:r>
            <a:r>
              <a:rPr lang="ko-KR" altLang="en-US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인코딩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한 후에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redirect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60032" y="3723878"/>
            <a:ext cx="3096344" cy="28803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8" idx="1"/>
          </p:cNvCxnSpPr>
          <p:nvPr/>
        </p:nvCxnSpPr>
        <p:spPr>
          <a:xfrm flipH="1">
            <a:off x="4572000" y="3867894"/>
            <a:ext cx="288032" cy="27889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0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347614"/>
            <a:ext cx="3456384" cy="30512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5112568" cy="3051268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3491880" y="2587709"/>
            <a:ext cx="72008" cy="20006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1907704" y="3147814"/>
            <a:ext cx="1584176" cy="5760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3888" y="2839737"/>
            <a:ext cx="2592288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원래 </a:t>
            </a:r>
            <a:r>
              <a:rPr lang="ko-KR" altLang="en-US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씌여져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있던 제목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내용 출력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05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79662"/>
            <a:ext cx="4279582" cy="2407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9662"/>
            <a:ext cx="4221434" cy="23745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1387501"/>
            <a:ext cx="136815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 전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317645"/>
            <a:ext cx="136815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 후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14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7878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myBlogDetail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3638"/>
            <a:ext cx="3940630" cy="30037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735" y="1563638"/>
            <a:ext cx="4032448" cy="30037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1181566"/>
            <a:ext cx="100811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전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9735" y="1179980"/>
            <a:ext cx="1008112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후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27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707654"/>
            <a:ext cx="9144000" cy="136815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3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9872" y="3363838"/>
            <a:ext cx="2592288" cy="65463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2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52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5343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쇼핑 리뷰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82860"/>
            <a:ext cx="3888432" cy="38814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87313" y="2288062"/>
            <a:ext cx="2653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5103" y="3303109"/>
            <a:ext cx="456597" cy="223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764704" y="2499742"/>
            <a:ext cx="350911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1182860"/>
            <a:ext cx="4320478" cy="21089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363838"/>
            <a:ext cx="4320479" cy="17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4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56065"/>
            <a:ext cx="3888432" cy="38652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23455" y="3109328"/>
            <a:ext cx="282628" cy="153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59632" y="2896153"/>
            <a:ext cx="389099" cy="165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12" idx="3"/>
          </p:cNvCxnSpPr>
          <p:nvPr/>
        </p:nvCxnSpPr>
        <p:spPr>
          <a:xfrm flipH="1">
            <a:off x="1907967" y="3262849"/>
            <a:ext cx="1637192" cy="170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3"/>
            <a:endCxn id="8" idx="1"/>
          </p:cNvCxnSpPr>
          <p:nvPr/>
        </p:nvCxnSpPr>
        <p:spPr>
          <a:xfrm>
            <a:off x="1648731" y="2978832"/>
            <a:ext cx="1874724" cy="2072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55573" y="3369907"/>
            <a:ext cx="952394" cy="127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15" y="1156065"/>
            <a:ext cx="4388657" cy="3865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79712" y="218315"/>
            <a:ext cx="5343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쇼핑 리뷰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0584"/>
            <a:ext cx="3816424" cy="38174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3528" y="3075806"/>
            <a:ext cx="504056" cy="165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5224" y="3435847"/>
            <a:ext cx="3228664" cy="658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331640" y="4457402"/>
            <a:ext cx="216024" cy="127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7664" y="4398188"/>
            <a:ext cx="1637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페이지 넘기면서 </a:t>
            </a:r>
            <a:r>
              <a:rPr lang="ko-KR" altLang="en-US" sz="1000" b="1" dirty="0" err="1" smtClean="0"/>
              <a:t>크롤링</a:t>
            </a:r>
            <a:endParaRPr lang="ko-KR" altLang="en-US" sz="10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30583"/>
            <a:ext cx="4464496" cy="38174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79712" y="218315"/>
            <a:ext cx="5343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쇼핑 리뷰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3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0584"/>
            <a:ext cx="3816424" cy="38174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3528" y="3075806"/>
            <a:ext cx="504056" cy="165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5224" y="3435847"/>
            <a:ext cx="3228664" cy="658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331640" y="4457402"/>
            <a:ext cx="216024" cy="127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7664" y="4398188"/>
            <a:ext cx="1637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페이지 넘기면서 </a:t>
            </a:r>
            <a:r>
              <a:rPr lang="ko-KR" altLang="en-US" sz="1000" b="1" dirty="0" err="1" smtClean="0"/>
              <a:t>크롤링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30584"/>
            <a:ext cx="4464496" cy="38174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712" y="218315"/>
            <a:ext cx="5343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쇼핑 리뷰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90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31590"/>
            <a:ext cx="3888432" cy="20526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184434"/>
            <a:ext cx="3888432" cy="1734686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384208" y="1563638"/>
            <a:ext cx="2351588" cy="14636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43776" y="1452752"/>
            <a:ext cx="223768" cy="110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75656" y="3027539"/>
            <a:ext cx="2520280" cy="15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40417" y="477510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endCxn id="19" idx="0"/>
          </p:cNvCxnSpPr>
          <p:nvPr/>
        </p:nvCxnSpPr>
        <p:spPr>
          <a:xfrm flipH="1">
            <a:off x="2184433" y="3184230"/>
            <a:ext cx="551363" cy="15908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31591"/>
            <a:ext cx="4464496" cy="37913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537844" y="4083918"/>
            <a:ext cx="4418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1776040" y="4299942"/>
            <a:ext cx="419695" cy="4749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79712" y="218315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Bens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7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528" y="176322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 과정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기간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26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)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9"/>
          <a:stretch/>
        </p:blipFill>
        <p:spPr>
          <a:xfrm>
            <a:off x="29716" y="771550"/>
            <a:ext cx="1210235" cy="4264000"/>
          </a:xfrm>
          <a:prstGeom prst="rect">
            <a:avLst/>
          </a:prstGeom>
        </p:spPr>
      </p:pic>
      <p:sp>
        <p:nvSpPr>
          <p:cNvPr id="15" name="이등변 삼각형 14"/>
          <p:cNvSpPr/>
          <p:nvPr/>
        </p:nvSpPr>
        <p:spPr>
          <a:xfrm flipV="1">
            <a:off x="220213" y="4747456"/>
            <a:ext cx="792088" cy="792088"/>
          </a:xfrm>
          <a:prstGeom prst="triangl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34833" y="843558"/>
            <a:ext cx="7957979" cy="4191992"/>
            <a:chOff x="646469" y="843558"/>
            <a:chExt cx="7957979" cy="1318654"/>
          </a:xfrm>
        </p:grpSpPr>
        <p:sp>
          <p:nvSpPr>
            <p:cNvPr id="26" name="직사각형 25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646469" y="903493"/>
              <a:ext cx="1070805" cy="165455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1563944" y="875629"/>
              <a:ext cx="186986" cy="55728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12100" y="913739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기능 분석 및 설계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( 5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77" y="1630251"/>
            <a:ext cx="5130160" cy="28857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760" y="947019"/>
            <a:ext cx="2900252" cy="404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86" y="1170037"/>
            <a:ext cx="3879966" cy="37779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9" y="1170037"/>
            <a:ext cx="4536504" cy="201958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03070" y="1178710"/>
            <a:ext cx="712746" cy="240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4438" y="1197270"/>
            <a:ext cx="1773572" cy="3462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03070" y="2681004"/>
            <a:ext cx="784754" cy="240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79712" y="218315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Bens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0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03598"/>
            <a:ext cx="3816424" cy="36724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0862" y="1231795"/>
            <a:ext cx="3449050" cy="289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2360496" y="4215140"/>
            <a:ext cx="216024" cy="127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76520" y="4155926"/>
            <a:ext cx="1637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페이지 넘기면서 </a:t>
            </a:r>
            <a:r>
              <a:rPr lang="ko-KR" altLang="en-US" sz="1000" b="1" dirty="0" err="1" smtClean="0"/>
              <a:t>크롤링</a:t>
            </a:r>
            <a:endParaRPr lang="ko-KR" altLang="en-US" sz="10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03598"/>
            <a:ext cx="4536504" cy="36724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712" y="218315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Bens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0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03598"/>
            <a:ext cx="3816424" cy="36724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0862" y="1231795"/>
            <a:ext cx="3449050" cy="289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2360496" y="4215140"/>
            <a:ext cx="216024" cy="127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76520" y="4155926"/>
            <a:ext cx="1637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페이지 넘기면서 </a:t>
            </a:r>
            <a:r>
              <a:rPr lang="ko-KR" altLang="en-US" sz="1000" b="1" dirty="0" err="1" smtClean="0"/>
              <a:t>크롤링</a:t>
            </a:r>
            <a:endParaRPr lang="ko-KR" altLang="en-US" sz="10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03599"/>
            <a:ext cx="4536504" cy="36724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712" y="218315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Bens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3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03598"/>
            <a:ext cx="2736304" cy="37444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9" y="1203598"/>
            <a:ext cx="1125479" cy="37444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9" y="1203598"/>
            <a:ext cx="3312367" cy="10815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6521" y="2667276"/>
            <a:ext cx="923110" cy="2107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259631" y="3262936"/>
            <a:ext cx="431202" cy="1729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03647" y="3435846"/>
            <a:ext cx="92311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2110733" y="4451956"/>
            <a:ext cx="216024" cy="127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26757" y="4392742"/>
            <a:ext cx="1637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페이지 넘기면서 </a:t>
            </a:r>
            <a:r>
              <a:rPr lang="ko-KR" altLang="en-US" sz="1000" b="1" dirty="0" err="1" smtClean="0"/>
              <a:t>크롤링</a:t>
            </a:r>
            <a:endParaRPr lang="ko-KR" altLang="en-US" sz="10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9" y="2355726"/>
            <a:ext cx="4561994" cy="25922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79712" y="218315"/>
            <a:ext cx="4305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Aria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03598"/>
            <a:ext cx="3888432" cy="24482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651870"/>
            <a:ext cx="3888432" cy="1316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05426"/>
            <a:ext cx="4608512" cy="11920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72374" y="1347614"/>
            <a:ext cx="116352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79912" y="1657422"/>
            <a:ext cx="299426" cy="122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2279" y="1354174"/>
            <a:ext cx="2036080" cy="2297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32214" y="3946462"/>
            <a:ext cx="3047124" cy="497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2112335" y="4579013"/>
            <a:ext cx="216024" cy="127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28359" y="4519799"/>
            <a:ext cx="1637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페이지 넘기면서 </a:t>
            </a:r>
            <a:r>
              <a:rPr lang="ko-KR" altLang="en-US" sz="1000" b="1" dirty="0" err="1" smtClean="0"/>
              <a:t>크롤링</a:t>
            </a:r>
            <a:endParaRPr lang="ko-KR" altLang="en-US" sz="10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87" y="2427734"/>
            <a:ext cx="4610493" cy="25407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79712" y="218315"/>
            <a:ext cx="4305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Aria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4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03598"/>
            <a:ext cx="3888432" cy="2160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63838"/>
            <a:ext cx="3888432" cy="1584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03599"/>
            <a:ext cx="4536504" cy="374441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02148" y="2197263"/>
            <a:ext cx="1356222" cy="21026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72658" y="4299941"/>
            <a:ext cx="1058981" cy="236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6460" y="1423881"/>
            <a:ext cx="2757428" cy="781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1776907" y="4560081"/>
            <a:ext cx="216024" cy="127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992931" y="4500867"/>
            <a:ext cx="1637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페이지 넘기면서 </a:t>
            </a:r>
            <a:r>
              <a:rPr lang="ko-KR" altLang="en-US" sz="1000" b="1" dirty="0" err="1" smtClean="0"/>
              <a:t>크롤링</a:t>
            </a:r>
            <a:endParaRPr lang="ko-KR" alt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79712" y="218315"/>
            <a:ext cx="4714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Cherish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9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7" y="1180216"/>
            <a:ext cx="3899054" cy="26476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7" y="3875696"/>
            <a:ext cx="3899054" cy="11382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80217"/>
            <a:ext cx="4507180" cy="8874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139701"/>
            <a:ext cx="4507180" cy="28742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943" y="1218075"/>
            <a:ext cx="1926793" cy="2591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71800" y="1491630"/>
            <a:ext cx="45339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60898" y="1227911"/>
            <a:ext cx="1247005" cy="191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6156" y="3865690"/>
            <a:ext cx="1713555" cy="14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79712" y="218315"/>
            <a:ext cx="351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2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1590"/>
            <a:ext cx="3816424" cy="20162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7110" y="2066465"/>
            <a:ext cx="680350" cy="793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7" y="1131590"/>
            <a:ext cx="4464496" cy="11717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7" y="2355726"/>
            <a:ext cx="4464496" cy="25922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147814"/>
            <a:ext cx="3816424" cy="18002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013293" y="4659107"/>
            <a:ext cx="154885" cy="1012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13710" y="4587974"/>
            <a:ext cx="159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페이지 넘기면서 </a:t>
            </a:r>
            <a:r>
              <a:rPr lang="ko-KR" altLang="en-US" sz="1000" b="1" dirty="0" err="1" smtClean="0"/>
              <a:t>크롤링</a:t>
            </a:r>
            <a:endParaRPr lang="ko-KR" altLang="en-US" sz="1000" b="1" dirty="0"/>
          </a:p>
        </p:txBody>
      </p:sp>
      <p:sp>
        <p:nvSpPr>
          <p:cNvPr id="14" name="직사각형 13"/>
          <p:cNvSpPr/>
          <p:nvPr/>
        </p:nvSpPr>
        <p:spPr>
          <a:xfrm>
            <a:off x="323528" y="4155926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14" idx="0"/>
          </p:cNvCxnSpPr>
          <p:nvPr/>
        </p:nvCxnSpPr>
        <p:spPr>
          <a:xfrm flipH="1">
            <a:off x="647564" y="2856548"/>
            <a:ext cx="9300" cy="12993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79712" y="218315"/>
            <a:ext cx="4926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Ramerit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2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75" y="1131590"/>
            <a:ext cx="3816424" cy="382543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4515966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1560" y="4790636"/>
            <a:ext cx="456819" cy="132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501" y="1155044"/>
            <a:ext cx="3722443" cy="313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31589"/>
            <a:ext cx="4536504" cy="38254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712" y="218315"/>
            <a:ext cx="4926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Ramerit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8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0109"/>
            <a:ext cx="3744416" cy="38279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71800" y="1419622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403648" y="1563638"/>
            <a:ext cx="1512168" cy="4679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15616" y="1959560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619672" y="4431164"/>
            <a:ext cx="216024" cy="127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835696" y="4371950"/>
            <a:ext cx="1637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페이지 넘기면서 </a:t>
            </a:r>
            <a:r>
              <a:rPr lang="ko-KR" altLang="en-US" sz="1000" b="1" dirty="0" err="1" smtClean="0"/>
              <a:t>크롤링</a:t>
            </a:r>
            <a:endParaRPr lang="ko-KR" altLang="en-US" sz="10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120108"/>
            <a:ext cx="4608512" cy="3827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79712" y="218315"/>
            <a:ext cx="4926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Ramerit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</a:t>
            </a:r>
            <a:r>
              <a:rPr lang="ko-KR" altLang="en-US" sz="2800" b="1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크롤링</a:t>
            </a:r>
            <a:r>
              <a:rPr lang="en-US" altLang="ko-KR" sz="2800" b="1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41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0505" y="218628"/>
            <a:ext cx="3365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화면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3" t="10218" r="14837" b="4566"/>
          <a:stretch/>
        </p:blipFill>
        <p:spPr>
          <a:xfrm>
            <a:off x="-36512" y="1131590"/>
            <a:ext cx="4813462" cy="3240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8400" r="18101" b="3401"/>
          <a:stretch/>
        </p:blipFill>
        <p:spPr>
          <a:xfrm>
            <a:off x="4644008" y="1131590"/>
            <a:ext cx="449999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0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 처리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312" y="1408881"/>
            <a:ext cx="31397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Word </a:t>
            </a:r>
            <a:r>
              <a:rPr lang="en-US" altLang="ko-KR" sz="1500" b="1" dirty="0" err="1"/>
              <a:t>Embeddings</a:t>
            </a:r>
            <a:endParaRPr lang="en-US" altLang="ko-KR" sz="1500" b="1" dirty="0"/>
          </a:p>
          <a:p>
            <a:pPr>
              <a:lnSpc>
                <a:spcPct val="150000"/>
              </a:lnSpc>
            </a:pPr>
            <a:endParaRPr lang="en-US" altLang="ko-KR" sz="1500" b="1" dirty="0"/>
          </a:p>
          <a:p>
            <a:pPr>
              <a:lnSpc>
                <a:spcPct val="150000"/>
              </a:lnSpc>
            </a:pPr>
            <a:r>
              <a:rPr lang="en-US" altLang="ko-KR" sz="1350" dirty="0"/>
              <a:t> - NLP(Natural Language Processing, </a:t>
            </a:r>
          </a:p>
          <a:p>
            <a:pPr>
              <a:lnSpc>
                <a:spcPct val="150000"/>
              </a:lnSpc>
            </a:pPr>
            <a:r>
              <a:rPr lang="en-US" altLang="ko-KR" sz="1350" dirty="0"/>
              <a:t>   </a:t>
            </a:r>
            <a:r>
              <a:rPr lang="ko-KR" altLang="en-US" sz="1350" dirty="0"/>
              <a:t>자연어 처리</a:t>
            </a:r>
            <a:r>
              <a:rPr lang="en-US" altLang="ko-KR" sz="1350" dirty="0"/>
              <a:t>)</a:t>
            </a:r>
            <a:r>
              <a:rPr lang="ko-KR" altLang="en-US" sz="1350" dirty="0"/>
              <a:t>는 ‘컴퓨터가 인간이 </a:t>
            </a:r>
            <a:endParaRPr lang="en-US" altLang="ko-KR" sz="1350" dirty="0"/>
          </a:p>
          <a:p>
            <a:pPr>
              <a:lnSpc>
                <a:spcPct val="150000"/>
              </a:lnSpc>
            </a:pPr>
            <a:r>
              <a:rPr lang="en-US" altLang="ko-KR" sz="1350" dirty="0"/>
              <a:t>   </a:t>
            </a:r>
            <a:r>
              <a:rPr lang="ko-KR" altLang="en-US" sz="1350" dirty="0"/>
              <a:t>사용하는 언어를 이해하고</a:t>
            </a:r>
            <a:r>
              <a:rPr lang="en-US" altLang="ko-KR" sz="1350" dirty="0"/>
              <a:t>, </a:t>
            </a:r>
            <a:r>
              <a:rPr lang="ko-KR" altLang="en-US" sz="1350" dirty="0"/>
              <a:t>분석할 </a:t>
            </a:r>
            <a:endParaRPr lang="en-US" altLang="ko-KR" sz="1350" dirty="0"/>
          </a:p>
          <a:p>
            <a:pPr>
              <a:lnSpc>
                <a:spcPct val="150000"/>
              </a:lnSpc>
            </a:pPr>
            <a:r>
              <a:rPr lang="en-US" altLang="ko-KR" sz="1350" dirty="0"/>
              <a:t>   </a:t>
            </a:r>
            <a:r>
              <a:rPr lang="ko-KR" altLang="en-US" sz="1350" dirty="0"/>
              <a:t>수 있게 하는 분야’ 를 총칭</a:t>
            </a:r>
            <a:endParaRPr lang="ko-KR" alt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5078428" y="1206026"/>
            <a:ext cx="86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6183" y="1858857"/>
            <a:ext cx="86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초콜릿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932" y="1408783"/>
            <a:ext cx="935081" cy="94023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6037528" y="1725821"/>
            <a:ext cx="489857" cy="3061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7091307" y="755902"/>
            <a:ext cx="480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?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87073" y="3497855"/>
            <a:ext cx="86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59630" y="4040261"/>
            <a:ext cx="86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초콜릿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54" y="3472064"/>
            <a:ext cx="935081" cy="9402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096850" y="3789103"/>
            <a:ext cx="489857" cy="3061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8150629" y="2819184"/>
            <a:ext cx="480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!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47388" y="3670981"/>
            <a:ext cx="1206689" cy="54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50" b="1" dirty="0"/>
              <a:t>Word </a:t>
            </a:r>
            <a:r>
              <a:rPr lang="en-US" altLang="ko-KR" sz="1350" b="1" dirty="0" err="1"/>
              <a:t>Embeddings</a:t>
            </a:r>
            <a:endParaRPr lang="ko-KR" altLang="en-US" sz="1350" b="1" dirty="0"/>
          </a:p>
        </p:txBody>
      </p:sp>
      <p:sp>
        <p:nvSpPr>
          <p:cNvPr id="19" name="오른쪽 화살표 18"/>
          <p:cNvSpPr/>
          <p:nvPr/>
        </p:nvSpPr>
        <p:spPr>
          <a:xfrm>
            <a:off x="5076184" y="3789102"/>
            <a:ext cx="489857" cy="3061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04163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TF - IDF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1851670"/>
            <a:ext cx="38699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TF-IDF?</a:t>
            </a:r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문장에서 단어의 중요도를 나타내는 지표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9" y="2893429"/>
            <a:ext cx="3630086" cy="1116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619775"/>
            <a:ext cx="3855277" cy="8962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431370"/>
            <a:ext cx="3855277" cy="886625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6300804" y="2889537"/>
            <a:ext cx="253651" cy="168333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1005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 훈련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55976" y="3939901"/>
            <a:ext cx="4464496" cy="10075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리뷰를 평점 </a:t>
            </a:r>
            <a:r>
              <a:rPr lang="en-US" altLang="ko-KR" sz="1100" dirty="0"/>
              <a:t>0~5</a:t>
            </a:r>
            <a:r>
              <a:rPr lang="ko-KR" altLang="en-US" sz="1100" dirty="0"/>
              <a:t>로 분류하는 </a:t>
            </a:r>
            <a:r>
              <a:rPr lang="ko-KR" altLang="en-US" sz="1100" dirty="0" smtClean="0"/>
              <a:t>문제임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분류 모델인 </a:t>
            </a:r>
            <a:r>
              <a:rPr lang="en-US" altLang="ko-KR" sz="1100" dirty="0"/>
              <a:t>SVM, MLP</a:t>
            </a:r>
            <a:r>
              <a:rPr lang="ko-KR" altLang="en-US" sz="1100" dirty="0"/>
              <a:t>는 훈련이 상당히 오래 걸리므로 훈련 속도가 빠르고 신뢰도가 높은 </a:t>
            </a:r>
            <a:r>
              <a:rPr lang="en-US" altLang="ko-KR" sz="1100" b="1" dirty="0" err="1"/>
              <a:t>LogisticRegression</a:t>
            </a:r>
            <a:r>
              <a:rPr lang="ko-KR" altLang="en-US" sz="1100" dirty="0"/>
              <a:t>을 사용함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5" y="1563638"/>
            <a:ext cx="3844757" cy="33843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563637"/>
            <a:ext cx="4464496" cy="22322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725" y="1183313"/>
            <a:ext cx="3203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네이버 리뷰 데이터 프레임 생성</a:t>
            </a:r>
            <a:endParaRPr lang="ko-KR" altLang="en-US" sz="1500" dirty="0"/>
          </a:p>
        </p:txBody>
      </p:sp>
      <p:sp>
        <p:nvSpPr>
          <p:cNvPr id="13" name="TextBox 12"/>
          <p:cNvSpPr txBox="1"/>
          <p:nvPr/>
        </p:nvSpPr>
        <p:spPr>
          <a:xfrm>
            <a:off x="4283968" y="1183312"/>
            <a:ext cx="26452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2</a:t>
            </a:r>
            <a:r>
              <a:rPr lang="en-US" altLang="ko-KR" sz="1500" b="1" dirty="0" smtClean="0"/>
              <a:t>) TF-IDF </a:t>
            </a:r>
            <a:r>
              <a:rPr lang="ko-KR" altLang="en-US" sz="1500" b="1" dirty="0" smtClean="0"/>
              <a:t>변환 및 모델 훈련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9969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 검증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725" y="1183313"/>
            <a:ext cx="31005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3</a:t>
            </a:r>
            <a:r>
              <a:rPr lang="en-US" altLang="ko-KR" sz="1500" b="1" dirty="0" smtClean="0"/>
              <a:t>) </a:t>
            </a:r>
            <a:r>
              <a:rPr lang="ko-KR" altLang="en-US" sz="1500" b="1" dirty="0" smtClean="0"/>
              <a:t>모델 검증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네이버 리뷰 </a:t>
            </a:r>
            <a:r>
              <a:rPr lang="en-US" altLang="ko-KR" sz="1500" b="1" dirty="0" smtClean="0"/>
              <a:t>640</a:t>
            </a:r>
            <a:r>
              <a:rPr lang="ko-KR" altLang="en-US" sz="1500" b="1" dirty="0" smtClean="0"/>
              <a:t>개</a:t>
            </a:r>
            <a:r>
              <a:rPr lang="en-US" altLang="ko-KR" sz="1500" b="1" dirty="0" smtClean="0"/>
              <a:t>)</a:t>
            </a:r>
            <a:endParaRPr lang="ko-KR" altLang="en-US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3638"/>
            <a:ext cx="3960440" cy="2304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67894"/>
            <a:ext cx="3960440" cy="11521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563638"/>
            <a:ext cx="4274026" cy="72008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449479" y="2571751"/>
            <a:ext cx="2016224" cy="360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검증 결과  </a:t>
            </a: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정확도 약 </a:t>
            </a:r>
            <a:r>
              <a:rPr lang="en-US" altLang="ko-KR" sz="1100" b="1" dirty="0" smtClean="0"/>
              <a:t>86%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9719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사이트별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평점 예측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567661"/>
            <a:ext cx="4300496" cy="33752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3638"/>
            <a:ext cx="3960440" cy="3379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520" y="119430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함수 생성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119182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</a:t>
            </a:r>
            <a:r>
              <a:rPr lang="en-US" altLang="ko-KR" b="1" smtClean="0"/>
              <a:t>)</a:t>
            </a:r>
            <a:r>
              <a:rPr lang="ko-KR" altLang="en-US" b="1" dirty="0"/>
              <a:t> </a:t>
            </a:r>
            <a:r>
              <a:rPr lang="ko-KR" altLang="en-US" b="1" dirty="0" err="1" smtClean="0"/>
              <a:t>사이트별</a:t>
            </a:r>
            <a:r>
              <a:rPr lang="ko-KR" altLang="en-US" b="1" dirty="0" smtClean="0"/>
              <a:t> 데이터프레임 생성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43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430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3) </a:t>
            </a:r>
            <a:r>
              <a:rPr lang="ko-KR" altLang="en-US" b="1" dirty="0" smtClean="0"/>
              <a:t>데이터 확인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119182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4) </a:t>
            </a:r>
            <a:r>
              <a:rPr lang="ko-KR" altLang="en-US" b="1" dirty="0" smtClean="0"/>
              <a:t>데이터 수정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45208"/>
            <a:ext cx="4032448" cy="33977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2707" y="4083918"/>
            <a:ext cx="3879253" cy="858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395536" y="3607463"/>
            <a:ext cx="1296144" cy="348170"/>
          </a:xfrm>
          <a:prstGeom prst="wedgeRoundRectCallout">
            <a:avLst>
              <a:gd name="adj1" fmla="val -19796"/>
              <a:gd name="adj2" fmla="val 7601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데이터 수정 필요</a:t>
            </a:r>
            <a:endParaRPr lang="ko-KR" altLang="en-US" sz="11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45208"/>
            <a:ext cx="4320480" cy="3397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79712" y="218315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사이트별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평점 예측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8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43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 전처리 및 평점 예측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119182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6) </a:t>
            </a:r>
            <a:r>
              <a:rPr lang="ko-KR" altLang="en-US" b="1" dirty="0" smtClean="0"/>
              <a:t>결과 및 몽고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저장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12" y="1545208"/>
            <a:ext cx="4138564" cy="34502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3" y="1542907"/>
            <a:ext cx="4320750" cy="102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3" y="2643758"/>
            <a:ext cx="4320750" cy="23517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712" y="218315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spc="-150" dirty="0" err="1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사이트별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평점 예측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20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랭킹 부여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43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함수 생성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32502" y="1183941"/>
            <a:ext cx="359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랭킹 정보 데이터 프레임 생성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42907"/>
            <a:ext cx="2736304" cy="34525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542907"/>
            <a:ext cx="5616624" cy="34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430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3) </a:t>
            </a:r>
            <a:r>
              <a:rPr lang="ko-KR" altLang="en-US" b="1" dirty="0" smtClean="0"/>
              <a:t>상위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개 품목에 대한 정보 컬럼 추가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54443" y="118934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4) </a:t>
            </a:r>
            <a:r>
              <a:rPr lang="ko-KR" altLang="en-US" b="1" dirty="0" smtClean="0"/>
              <a:t>결과 확인 및 </a:t>
            </a:r>
            <a:r>
              <a:rPr lang="en-US" altLang="ko-KR" b="1" dirty="0" smtClean="0"/>
              <a:t>SQL </a:t>
            </a:r>
            <a:r>
              <a:rPr lang="ko-KR" altLang="en-US" b="1" dirty="0" smtClean="0"/>
              <a:t>정보 저장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2" y="1544193"/>
            <a:ext cx="4120552" cy="34034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61156"/>
            <a:ext cx="4248472" cy="1370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79712" y="218315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추천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랭킹 부여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3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4" y="1515255"/>
            <a:ext cx="3039881" cy="34327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515255"/>
            <a:ext cx="5328592" cy="3432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112246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dirty="0" smtClean="0"/>
              <a:t>) MySQL </a:t>
            </a:r>
            <a:r>
              <a:rPr lang="ko-KR" altLang="en-US" b="1" dirty="0" smtClean="0"/>
              <a:t>테이블 생성 및 랭킹 결과 입력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84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3641</Words>
  <Application>Microsoft Office PowerPoint</Application>
  <PresentationFormat>화면 슬라이드 쇼(16:9)</PresentationFormat>
  <Paragraphs>1008</Paragraphs>
  <Slides>170</Slides>
  <Notes>165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80" baseType="lpstr">
      <vt:lpstr>맑은 고딕</vt:lpstr>
      <vt:lpstr>함초롬돋움</vt:lpstr>
      <vt:lpstr>KT&amp;G 상상본문 M</vt:lpstr>
      <vt:lpstr>Arial</vt:lpstr>
      <vt:lpstr>나눔스퀘어라운드 ExtraBold</vt:lpstr>
      <vt:lpstr>KT&amp;G 상상제목 B</vt:lpstr>
      <vt:lpstr>HY동녘M</vt:lpstr>
      <vt:lpstr>Wingdings</vt:lpstr>
      <vt:lpstr>HY동녘B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tj</cp:lastModifiedBy>
  <cp:revision>79</cp:revision>
  <dcterms:created xsi:type="dcterms:W3CDTF">2018-03-27T16:39:55Z</dcterms:created>
  <dcterms:modified xsi:type="dcterms:W3CDTF">2018-11-02T08:31:06Z</dcterms:modified>
</cp:coreProperties>
</file>